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sldIdLst>
    <p:sldId id="343" r:id="rId2"/>
    <p:sldId id="256" r:id="rId3"/>
    <p:sldId id="288" r:id="rId4"/>
    <p:sldId id="289" r:id="rId5"/>
    <p:sldId id="290" r:id="rId6"/>
    <p:sldId id="257" r:id="rId7"/>
    <p:sldId id="258" r:id="rId8"/>
    <p:sldId id="344" r:id="rId9"/>
    <p:sldId id="260" r:id="rId10"/>
    <p:sldId id="261" r:id="rId11"/>
    <p:sldId id="262" r:id="rId12"/>
    <p:sldId id="263" r:id="rId13"/>
    <p:sldId id="345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346" r:id="rId31"/>
    <p:sldId id="281" r:id="rId32"/>
    <p:sldId id="282" r:id="rId33"/>
    <p:sldId id="283" r:id="rId34"/>
    <p:sldId id="284" r:id="rId35"/>
    <p:sldId id="326" r:id="rId36"/>
    <p:sldId id="285" r:id="rId37"/>
    <p:sldId id="286" r:id="rId38"/>
    <p:sldId id="321" r:id="rId39"/>
    <p:sldId id="287" r:id="rId40"/>
    <p:sldId id="349" r:id="rId41"/>
    <p:sldId id="309" r:id="rId42"/>
    <p:sldId id="291" r:id="rId43"/>
    <p:sldId id="292" r:id="rId44"/>
    <p:sldId id="294" r:id="rId45"/>
    <p:sldId id="295" r:id="rId46"/>
    <p:sldId id="293" r:id="rId47"/>
    <p:sldId id="296" r:id="rId48"/>
    <p:sldId id="297" r:id="rId49"/>
    <p:sldId id="298" r:id="rId50"/>
    <p:sldId id="319" r:id="rId51"/>
    <p:sldId id="320" r:id="rId52"/>
    <p:sldId id="299" r:id="rId53"/>
    <p:sldId id="300" r:id="rId54"/>
    <p:sldId id="301" r:id="rId55"/>
    <p:sldId id="302" r:id="rId56"/>
    <p:sldId id="303" r:id="rId57"/>
    <p:sldId id="304" r:id="rId58"/>
    <p:sldId id="322" r:id="rId59"/>
    <p:sldId id="305" r:id="rId60"/>
    <p:sldId id="306" r:id="rId61"/>
    <p:sldId id="307" r:id="rId62"/>
    <p:sldId id="308" r:id="rId63"/>
    <p:sldId id="325" r:id="rId64"/>
    <p:sldId id="310" r:id="rId65"/>
    <p:sldId id="311" r:id="rId66"/>
    <p:sldId id="312" r:id="rId67"/>
    <p:sldId id="313" r:id="rId68"/>
    <p:sldId id="314" r:id="rId69"/>
    <p:sldId id="315" r:id="rId70"/>
    <p:sldId id="316" r:id="rId71"/>
    <p:sldId id="317" r:id="rId72"/>
    <p:sldId id="324" r:id="rId73"/>
    <p:sldId id="342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47" r:id="rId84"/>
    <p:sldId id="337" r:id="rId85"/>
    <p:sldId id="336" r:id="rId86"/>
    <p:sldId id="348" r:id="rId87"/>
    <p:sldId id="340" r:id="rId88"/>
    <p:sldId id="338" r:id="rId89"/>
    <p:sldId id="339" r:id="rId90"/>
    <p:sldId id="341" r:id="rId9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424" autoAdjust="0"/>
  </p:normalViewPr>
  <p:slideViewPr>
    <p:cSldViewPr>
      <p:cViewPr varScale="1">
        <p:scale>
          <a:sx n="87" d="100"/>
          <a:sy n="87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838AD-14AF-482E-A95F-5CD91DC0DEF0}" type="datetimeFigureOut">
              <a:rPr lang="hu-HU" smtClean="0"/>
              <a:pPr/>
              <a:t>2022. 09. 29.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9A1EA-D8A4-4D6C-85B2-B2798F01906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Elmélet:</a:t>
            </a:r>
            <a:r>
              <a:rPr lang="hu-HU" baseline="0" dirty="0" smtClean="0"/>
              <a:t> hang keltésének mechanizmusa, gerjesztés létrejötte: zönge, zörej. Hangképző üreg hatása, formánsok.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CF1FB-7CAB-43DC-B894-B2FD382E4177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125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84AC-6CF2-477B-BC96-1EA28631DC74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85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 algn="just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Manapság a statisztikai modell alapú (HMM) illetve a neurális háló alapú rendszerek elterjedtek</a:t>
            </a:r>
          </a:p>
          <a:p>
            <a:pPr marL="285750" indent="-285750" algn="just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Egy pontos paraméterbecslési lépés nagyszámú minta vizsgálata alapján lehet sikeres, megfelelő címkézés, átírás kell</a:t>
            </a:r>
          </a:p>
          <a:p>
            <a:pPr marL="285750" indent="-285750" algn="just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Adatbázis létrehozása: a véletlenszerű folyamat egyes megvalósulásainak összegyűjtése egészen a tervezett használati mód közel teljes lefedéséig -&gt;alapvetően fontos az adatok jósága!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9A1EA-D8A4-4D6C-85B2-B2798F019064}" type="slidenum">
              <a:rPr lang="hu-HU" smtClean="0"/>
              <a:pPr/>
              <a:t>53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Szöveg-kiejtés</a:t>
            </a:r>
            <a:r>
              <a:rPr lang="en-GB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átírás</a:t>
            </a:r>
            <a:endParaRPr lang="hu-HU" sz="1200" b="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meghatározott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IPhA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vagy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SAMPA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nemzetközi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hangjelöléseket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kell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alkalmazni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fonetikai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átírásnak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számos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szintje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létezik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Kanonikus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fonetikai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átírás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adott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szöveg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karaktereinek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olyan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átírása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amelyben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ortografikus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karaktereket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fonémák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sorozatára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alakítjuk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adott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szövegkörnyezetet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nem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vesszük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figyelembe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Tehát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hasonulás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koartikuláció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nincs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figyelembe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véve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Fonotipikus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fonetikai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átírás</a:t>
            </a:r>
            <a:r>
              <a:rPr lang="en-GB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karakterek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átírását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adott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nyelv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fonetikai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szabályainak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alapján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végezzük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szövegkörnyezet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függvényében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(pl. 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hasonulási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szabályok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figyelembe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vételével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Hallás</a:t>
            </a:r>
            <a:r>
              <a:rPr lang="en-GB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alapján</a:t>
            </a:r>
            <a:r>
              <a:rPr lang="en-GB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történő</a:t>
            </a:r>
            <a:r>
              <a:rPr lang="en-GB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fonetikai</a:t>
            </a:r>
            <a:r>
              <a:rPr lang="en-GB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átírás</a:t>
            </a:r>
            <a:r>
              <a:rPr lang="en-GB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figyelmesen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lehallgatott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szöveg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hallás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alapján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történő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lejegyzése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Tehát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írott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szöveg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figyelembe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vétele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nélkül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kizárólag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hallott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hangok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kerülnek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lejegyzésre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9A1EA-D8A4-4D6C-85B2-B2798F019064}" type="slidenum">
              <a:rPr lang="hu-HU" smtClean="0"/>
              <a:pPr/>
              <a:t>58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84AC-6CF2-477B-BC96-1EA28631DC7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44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84AC-6CF2-477B-BC96-1EA28631DC7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44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2C7C5-A934-4571-AF20-ABBE4105CF4E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84AC-6CF2-477B-BC96-1EA28631DC7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44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84AC-6CF2-477B-BC96-1EA28631DC7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44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Ezért van az, hogy anyanyelvi szinten lényegében csak tinédzser kor előtt lehet megtanulni egy nyelvet. Ha valaki később tanul egy nyelvet, annak kiejtése már nem lesz tökéletes, mindig érezni lehet a kiejtésén az idegen akcentust, mivel újabb artikulációs szervet mozgató idegpályák már nem igen hozhatók létre.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9A1EA-D8A4-4D6C-85B2-B2798F019064}" type="slidenum">
              <a:rPr lang="hu-HU" smtClean="0"/>
              <a:pPr/>
              <a:t>29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42925" indent="-542925"/>
            <a:r>
              <a:rPr lang="hu-HU" dirty="0" smtClean="0"/>
              <a:t>Tonális nyelv Európában</a:t>
            </a:r>
            <a:r>
              <a:rPr lang="hu-HU" baseline="0" dirty="0" smtClean="0"/>
              <a:t> </a:t>
            </a:r>
            <a:r>
              <a:rPr lang="hu-HU" sz="1200" dirty="0" smtClean="0">
                <a:latin typeface="Times New Roman" pitchFamily="18" charset="0"/>
                <a:cs typeface="Times New Roman" pitchFamily="18" charset="0"/>
              </a:rPr>
              <a:t> Pl. a norvégban a </a:t>
            </a:r>
            <a:r>
              <a:rPr lang="hu-HU" sz="1200" i="1" dirty="0" err="1" smtClean="0">
                <a:latin typeface="Times New Roman" pitchFamily="18" charset="0"/>
                <a:cs typeface="Times New Roman" pitchFamily="18" charset="0"/>
              </a:rPr>
              <a:t>kokken</a:t>
            </a:r>
            <a:r>
              <a:rPr lang="hu-HU" sz="1200" dirty="0" smtClean="0">
                <a:latin typeface="Times New Roman" pitchFamily="18" charset="0"/>
                <a:cs typeface="Times New Roman" pitchFamily="18" charset="0"/>
              </a:rPr>
              <a:t> fonémasor attól függően jelenti azt, hogy </a:t>
            </a:r>
            <a:r>
              <a:rPr lang="hu-HU" sz="1200" i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hu-HU" sz="1200" i="1" dirty="0" err="1" smtClean="0">
                <a:latin typeface="Times New Roman" pitchFamily="18" charset="0"/>
                <a:cs typeface="Times New Roman" pitchFamily="18" charset="0"/>
              </a:rPr>
              <a:t>szakács</a:t>
            </a:r>
            <a:r>
              <a:rPr lang="hu-HU" sz="1200" i="1" dirty="0" smtClean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hu-HU" sz="1200" dirty="0" smtClean="0">
                <a:latin typeface="Times New Roman" pitchFamily="18" charset="0"/>
                <a:cs typeface="Times New Roman" pitchFamily="18" charset="0"/>
              </a:rPr>
              <a:t>vagy azt, hogy</a:t>
            </a:r>
          </a:p>
          <a:p>
            <a:pPr marL="542925" indent="-542925"/>
            <a:r>
              <a:rPr lang="hu-HU" sz="1200" i="1" dirty="0" smtClean="0">
                <a:latin typeface="Times New Roman" pitchFamily="18" charset="0"/>
                <a:cs typeface="Times New Roman" pitchFamily="18" charset="0"/>
              </a:rPr>
              <a:t> 	’</a:t>
            </a:r>
            <a:r>
              <a:rPr lang="hu-HU" sz="1200" i="1" dirty="0" err="1" smtClean="0">
                <a:latin typeface="Times New Roman" pitchFamily="18" charset="0"/>
                <a:cs typeface="Times New Roman" pitchFamily="18" charset="0"/>
              </a:rPr>
              <a:t>főzni</a:t>
            </a:r>
            <a:r>
              <a:rPr lang="hu-HU" sz="1200" i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hu-HU" sz="1200" dirty="0" smtClean="0">
                <a:latin typeface="Times New Roman" pitchFamily="18" charset="0"/>
                <a:cs typeface="Times New Roman" pitchFamily="18" charset="0"/>
              </a:rPr>
              <a:t>, hogy végig emelkedő dallammal, avagy ereszkedő dallammal mondjuk-e ki.</a:t>
            </a:r>
          </a:p>
          <a:p>
            <a:endParaRPr lang="hu-HU" dirty="0" smtClean="0"/>
          </a:p>
          <a:p>
            <a:r>
              <a:rPr lang="hu-HU" dirty="0" smtClean="0"/>
              <a:t>Monoton nyelv pl. a magyar.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9A1EA-D8A4-4D6C-85B2-B2798F019064}" type="slidenum">
              <a:rPr lang="hu-HU" smtClean="0"/>
              <a:pPr/>
              <a:t>42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beszédtempó a magyarban 10-14 beszéd</a:t>
            </a:r>
            <a:r>
              <a:rPr lang="hu-HU" baseline="0" dirty="0" smtClean="0"/>
              <a:t>hang/sec.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9A1EA-D8A4-4D6C-85B2-B2798F019064}" type="slidenum">
              <a:rPr lang="hu-HU" smtClean="0"/>
              <a:pPr/>
              <a:t>45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E459-0952-49C0-A146-1D732ED91D70}" type="datetimeFigureOut">
              <a:rPr lang="hu-HU" smtClean="0"/>
              <a:pPr/>
              <a:t>2022. 09. 29.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E8C3-D0CC-48FB-937C-C865A3FDFCF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E459-0952-49C0-A146-1D732ED91D70}" type="datetimeFigureOut">
              <a:rPr lang="hu-HU" smtClean="0"/>
              <a:pPr/>
              <a:t>2022. 09. 29.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E8C3-D0CC-48FB-937C-C865A3FDFCF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E459-0952-49C0-A146-1D732ED91D70}" type="datetimeFigureOut">
              <a:rPr lang="hu-HU" smtClean="0"/>
              <a:pPr/>
              <a:t>2022. 09. 29.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E8C3-D0CC-48FB-937C-C865A3FDFCF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0DCDB-13FF-4982-B1C9-163062C491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6846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E459-0952-49C0-A146-1D732ED91D70}" type="datetimeFigureOut">
              <a:rPr lang="hu-HU" smtClean="0"/>
              <a:pPr/>
              <a:t>2022. 09. 29.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E8C3-D0CC-48FB-937C-C865A3FDFCF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E459-0952-49C0-A146-1D732ED91D70}" type="datetimeFigureOut">
              <a:rPr lang="hu-HU" smtClean="0"/>
              <a:pPr/>
              <a:t>2022. 09. 29.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E8C3-D0CC-48FB-937C-C865A3FDFCF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E459-0952-49C0-A146-1D732ED91D70}" type="datetimeFigureOut">
              <a:rPr lang="hu-HU" smtClean="0"/>
              <a:pPr/>
              <a:t>2022. 09. 29.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E8C3-D0CC-48FB-937C-C865A3FDFCF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E459-0952-49C0-A146-1D732ED91D70}" type="datetimeFigureOut">
              <a:rPr lang="hu-HU" smtClean="0"/>
              <a:pPr/>
              <a:t>2022. 09. 29.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E8C3-D0CC-48FB-937C-C865A3FDFCF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E459-0952-49C0-A146-1D732ED91D70}" type="datetimeFigureOut">
              <a:rPr lang="hu-HU" smtClean="0"/>
              <a:pPr/>
              <a:t>2022. 09. 29.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E8C3-D0CC-48FB-937C-C865A3FDFCF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E459-0952-49C0-A146-1D732ED91D70}" type="datetimeFigureOut">
              <a:rPr lang="hu-HU" smtClean="0"/>
              <a:pPr/>
              <a:t>2022. 09. 29.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E8C3-D0CC-48FB-937C-C865A3FDFCF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E459-0952-49C0-A146-1D732ED91D70}" type="datetimeFigureOut">
              <a:rPr lang="hu-HU" smtClean="0"/>
              <a:pPr/>
              <a:t>2022. 09. 29.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E8C3-D0CC-48FB-937C-C865A3FDFCF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E459-0952-49C0-A146-1D732ED91D70}" type="datetimeFigureOut">
              <a:rPr lang="hu-HU" smtClean="0"/>
              <a:pPr/>
              <a:t>2022. 09. 29.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E8C3-D0CC-48FB-937C-C865A3FDFCF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FE459-0952-49C0-A146-1D732ED91D70}" type="datetimeFigureOut">
              <a:rPr lang="hu-HU" smtClean="0"/>
              <a:pPr/>
              <a:t>2022. 09. 29.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9E8C3-D0CC-48FB-937C-C865A3FDFCF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w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9.wmf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5.wmf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-34925" y="765175"/>
            <a:ext cx="9253538" cy="5638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u-HU" sz="4400" b="1" dirty="0" smtClean="0">
                <a:cs typeface="Times New Roman" pitchFamily="18" charset="0"/>
              </a:rPr>
              <a:t>BESZÉD- ÉS HALLÁS-DIAGNOSZTIKA</a:t>
            </a:r>
            <a:endParaRPr lang="hu-HU" sz="4400" dirty="0" smtClean="0"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hu-HU" b="1" dirty="0" smtClean="0"/>
          </a:p>
          <a:p>
            <a:pPr algn="ctr" eaLnBrk="1" hangingPunct="1">
              <a:buFontTx/>
              <a:buNone/>
            </a:pPr>
            <a:r>
              <a:rPr lang="hu-HU" b="1" dirty="0" smtClean="0"/>
              <a:t>Egészségügyi mérnök szak, </a:t>
            </a:r>
            <a:r>
              <a:rPr lang="hu-HU" b="1" dirty="0" err="1" smtClean="0"/>
              <a:t>MSc</a:t>
            </a:r>
            <a:r>
              <a:rPr lang="hu-HU" b="1" dirty="0" smtClean="0"/>
              <a:t> képzés</a:t>
            </a:r>
          </a:p>
          <a:p>
            <a:pPr algn="ctr" eaLnBrk="1" hangingPunct="1">
              <a:buFontTx/>
              <a:buNone/>
            </a:pPr>
            <a:r>
              <a:rPr lang="hu-HU" b="1" dirty="0" smtClean="0"/>
              <a:t>Differenciált szakmai ismeretek</a:t>
            </a:r>
          </a:p>
          <a:p>
            <a:pPr algn="ctr" eaLnBrk="1" hangingPunct="1">
              <a:buFontTx/>
              <a:buNone/>
            </a:pPr>
            <a:r>
              <a:rPr lang="hu-HU" b="1" dirty="0"/>
              <a:t>3</a:t>
            </a:r>
            <a:r>
              <a:rPr lang="hu-HU" b="1" dirty="0" smtClean="0"/>
              <a:t>/6 fejezet</a:t>
            </a:r>
          </a:p>
          <a:p>
            <a:pPr algn="ctr" eaLnBrk="1" hangingPunct="1">
              <a:buFontTx/>
              <a:buNone/>
            </a:pPr>
            <a:endParaRPr lang="hu-HU" b="1" dirty="0" smtClean="0"/>
          </a:p>
          <a:p>
            <a:pPr eaLnBrk="1" hangingPunct="1">
              <a:buFontTx/>
              <a:buNone/>
            </a:pPr>
            <a:r>
              <a:rPr lang="hu-HU" dirty="0" smtClean="0"/>
              <a:t>				        Vicsi Klára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F7DD9-00DD-454D-825A-CD16AB7142DF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137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648797" cy="6191288"/>
          </a:xfrm>
          <a:prstGeom prst="rect">
            <a:avLst/>
          </a:prstGeom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pPr/>
              <a:t>10</a:t>
            </a:fld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755576" y="6237312"/>
            <a:ext cx="7803255" cy="45308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hu-HU" sz="2400" dirty="0" smtClean="0"/>
              <a:t>„n”, „m” nazális beszédhangok a „</a:t>
            </a:r>
            <a:r>
              <a:rPr lang="hu-HU" sz="2200" dirty="0" smtClean="0"/>
              <a:t>Segítene kérem?” mondatban</a:t>
            </a:r>
            <a:endParaRPr lang="en-GB" sz="2200" dirty="0"/>
          </a:p>
        </p:txBody>
      </p:sp>
      <p:cxnSp>
        <p:nvCxnSpPr>
          <p:cNvPr id="8" name="Egyenes összekötő nyíllal 7"/>
          <p:cNvCxnSpPr/>
          <p:nvPr/>
        </p:nvCxnSpPr>
        <p:spPr>
          <a:xfrm flipH="1">
            <a:off x="2339752" y="6381328"/>
            <a:ext cx="7200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flipV="1">
            <a:off x="4067944" y="188640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4355976" y="188640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>
            <a:off x="7668344" y="260648"/>
            <a:ext cx="0" cy="554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>
            <a:off x="8316416" y="260648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övegdoboz 23"/>
          <p:cNvSpPr txBox="1"/>
          <p:nvPr/>
        </p:nvSpPr>
        <p:spPr>
          <a:xfrm>
            <a:off x="4067944" y="18864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n</a:t>
            </a:r>
            <a:endParaRPr lang="hu-HU" sz="2800" b="1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7668344" y="188640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m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303701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Fourier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662495"/>
            <a:ext cx="5874296" cy="314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611560" y="0"/>
            <a:ext cx="853244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hu-HU" dirty="0" smtClean="0"/>
          </a:p>
          <a:p>
            <a:r>
              <a:rPr lang="hu-HU" dirty="0" smtClean="0"/>
              <a:t>		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hu-HU" sz="3200" b="1" dirty="0" err="1" smtClean="0">
                <a:latin typeface="+mj-lt"/>
                <a:cs typeface="Times New Roman" pitchFamily="18" charset="0"/>
              </a:rPr>
              <a:t>Likvidák</a:t>
            </a:r>
            <a:endParaRPr lang="hu-HU" sz="3200" b="1" dirty="0" smtClean="0">
              <a:latin typeface="+mj-lt"/>
              <a:cs typeface="Times New Roman" pitchFamily="18" charset="0"/>
            </a:endParaRPr>
          </a:p>
          <a:p>
            <a:endParaRPr lang="hu-HU" sz="2800" b="1" dirty="0" smtClean="0">
              <a:latin typeface="+mj-lt"/>
              <a:cs typeface="Times New Roman" pitchFamily="18" charset="0"/>
            </a:endParaRPr>
          </a:p>
          <a:p>
            <a:r>
              <a:rPr lang="hu-HU" sz="2000" b="1" dirty="0">
                <a:latin typeface="+mj-lt"/>
                <a:cs typeface="Times New Roman" pitchFamily="18" charset="0"/>
              </a:rPr>
              <a:t>Hangforrás:  </a:t>
            </a:r>
            <a:r>
              <a:rPr lang="hu-HU" sz="2000" dirty="0">
                <a:latin typeface="+mj-lt"/>
                <a:cs typeface="Times New Roman" pitchFamily="18" charset="0"/>
              </a:rPr>
              <a:t>zöngeműködés, gyenge súrlódás</a:t>
            </a:r>
          </a:p>
          <a:p>
            <a:r>
              <a:rPr lang="hu-HU" sz="2000" b="1" dirty="0">
                <a:latin typeface="+mj-lt"/>
                <a:cs typeface="Times New Roman" pitchFamily="18" charset="0"/>
              </a:rPr>
              <a:t>Rezonátor: </a:t>
            </a:r>
            <a:r>
              <a:rPr lang="hu-HU" sz="2000" dirty="0">
                <a:latin typeface="+mj-lt"/>
                <a:cs typeface="Times New Roman" pitchFamily="18" charset="0"/>
              </a:rPr>
              <a:t>a hangképző csatorna</a:t>
            </a:r>
          </a:p>
          <a:p>
            <a:endParaRPr lang="hu-HU" sz="2000" b="1" dirty="0" smtClean="0">
              <a:latin typeface="+mj-lt"/>
              <a:cs typeface="Times New Roman" pitchFamily="18" charset="0"/>
            </a:endParaRPr>
          </a:p>
          <a:p>
            <a:r>
              <a:rPr lang="hu-HU" sz="2000" b="1" dirty="0" smtClean="0">
                <a:latin typeface="+mj-lt"/>
                <a:cs typeface="Times New Roman" pitchFamily="18" charset="0"/>
              </a:rPr>
              <a:t>Rezonáns </a:t>
            </a:r>
            <a:r>
              <a:rPr lang="hu-HU" sz="2000" b="1" dirty="0">
                <a:latin typeface="+mj-lt"/>
                <a:cs typeface="Times New Roman" pitchFamily="18" charset="0"/>
              </a:rPr>
              <a:t>jellegű mássalhangzók</a:t>
            </a:r>
            <a:r>
              <a:rPr lang="hu-HU" sz="2000" dirty="0">
                <a:latin typeface="+mj-lt"/>
                <a:cs typeface="Times New Roman" pitchFamily="18" charset="0"/>
              </a:rPr>
              <a:t>. </a:t>
            </a:r>
            <a:endParaRPr lang="hu-HU" sz="2000" dirty="0" smtClean="0">
              <a:latin typeface="+mj-lt"/>
              <a:cs typeface="Times New Roman" pitchFamily="18" charset="0"/>
            </a:endParaRPr>
          </a:p>
          <a:p>
            <a:r>
              <a:rPr lang="hu-HU" sz="2000" dirty="0" smtClean="0">
                <a:latin typeface="+mj-lt"/>
                <a:cs typeface="Times New Roman" pitchFamily="18" charset="0"/>
              </a:rPr>
              <a:t>		Formánsokkal </a:t>
            </a:r>
            <a:r>
              <a:rPr lang="hu-HU" sz="2000" dirty="0">
                <a:latin typeface="+mj-lt"/>
                <a:cs typeface="Times New Roman" pitchFamily="18" charset="0"/>
              </a:rPr>
              <a:t>és </a:t>
            </a:r>
            <a:r>
              <a:rPr lang="hu-HU" sz="2000" dirty="0" err="1" smtClean="0">
                <a:latin typeface="+mj-lt"/>
                <a:cs typeface="Times New Roman" pitchFamily="18" charset="0"/>
              </a:rPr>
              <a:t>antiformánsokkal</a:t>
            </a:r>
            <a:r>
              <a:rPr lang="hu-HU" sz="2000" dirty="0" smtClean="0">
                <a:latin typeface="+mj-lt"/>
                <a:cs typeface="Times New Roman" pitchFamily="18" charset="0"/>
              </a:rPr>
              <a:t>  </a:t>
            </a:r>
            <a:r>
              <a:rPr lang="hu-HU" sz="2000" dirty="0">
                <a:latin typeface="+mj-lt"/>
                <a:cs typeface="Times New Roman" pitchFamily="18" charset="0"/>
              </a:rPr>
              <a:t>rendelkeznek, </a:t>
            </a:r>
            <a:endParaRPr lang="hu-HU" sz="2000" dirty="0" smtClean="0">
              <a:latin typeface="+mj-lt"/>
              <a:cs typeface="Times New Roman" pitchFamily="18" charset="0"/>
            </a:endParaRPr>
          </a:p>
          <a:p>
            <a:r>
              <a:rPr lang="hu-HU" sz="2000" dirty="0" smtClean="0">
                <a:latin typeface="+mj-lt"/>
                <a:cs typeface="Times New Roman" pitchFamily="18" charset="0"/>
              </a:rPr>
              <a:t>		Energiájuk </a:t>
            </a:r>
            <a:r>
              <a:rPr lang="hu-HU" sz="2000" dirty="0">
                <a:latin typeface="+mj-lt"/>
                <a:cs typeface="Times New Roman" pitchFamily="18" charset="0"/>
              </a:rPr>
              <a:t>jellemzően kisebb, mint a </a:t>
            </a:r>
            <a:r>
              <a:rPr lang="hu-HU" sz="2000" dirty="0" smtClean="0">
                <a:latin typeface="+mj-lt"/>
                <a:cs typeface="Times New Roman" pitchFamily="18" charset="0"/>
              </a:rPr>
              <a:t>magánhangzóké, 			de </a:t>
            </a:r>
            <a:r>
              <a:rPr lang="hu-HU" sz="2000" dirty="0">
                <a:latin typeface="+mj-lt"/>
                <a:cs typeface="Times New Roman" pitchFamily="18" charset="0"/>
              </a:rPr>
              <a:t>nem </a:t>
            </a:r>
            <a:r>
              <a:rPr lang="hu-HU" sz="2000" dirty="0" smtClean="0">
                <a:latin typeface="+mj-lt"/>
                <a:cs typeface="Times New Roman" pitchFamily="18" charset="0"/>
              </a:rPr>
              <a:t>	esik </a:t>
            </a:r>
            <a:r>
              <a:rPr lang="hu-HU" sz="2000" dirty="0">
                <a:latin typeface="+mj-lt"/>
                <a:cs typeface="Times New Roman" pitchFamily="18" charset="0"/>
              </a:rPr>
              <a:t>le olyan </a:t>
            </a:r>
            <a:r>
              <a:rPr lang="hu-HU" sz="2000" dirty="0" smtClean="0">
                <a:latin typeface="+mj-lt"/>
                <a:cs typeface="Times New Roman" pitchFamily="18" charset="0"/>
              </a:rPr>
              <a:t>mértékben</a:t>
            </a:r>
            <a:r>
              <a:rPr lang="hu-HU" sz="2000" dirty="0">
                <a:latin typeface="+mj-lt"/>
                <a:cs typeface="Times New Roman" pitchFamily="18" charset="0"/>
              </a:rPr>
              <a:t>, mint a nazálisoknál. </a:t>
            </a:r>
            <a:endParaRPr lang="hu-HU" sz="2000" dirty="0" smtClean="0">
              <a:latin typeface="+mj-lt"/>
              <a:cs typeface="Times New Roman" pitchFamily="18" charset="0"/>
            </a:endParaRPr>
          </a:p>
          <a:p>
            <a:r>
              <a:rPr lang="hu-HU" sz="2000" dirty="0" smtClean="0">
                <a:latin typeface="+mj-lt"/>
                <a:cs typeface="Times New Roman" pitchFamily="18" charset="0"/>
              </a:rPr>
              <a:t>		Magánhangzók </a:t>
            </a:r>
            <a:r>
              <a:rPr lang="hu-HU" sz="2000" dirty="0">
                <a:latin typeface="+mj-lt"/>
                <a:cs typeface="Times New Roman" pitchFamily="18" charset="0"/>
              </a:rPr>
              <a:t>környezetében folytonos </a:t>
            </a:r>
            <a:r>
              <a:rPr lang="hu-HU" sz="2000" dirty="0" smtClean="0">
                <a:latin typeface="+mj-lt"/>
                <a:cs typeface="Times New Roman" pitchFamily="18" charset="0"/>
              </a:rPr>
              <a:t>	formánsátmenet</a:t>
            </a:r>
            <a:r>
              <a:rPr lang="hu-HU" sz="2000" dirty="0">
                <a:latin typeface="+mj-lt"/>
                <a:cs typeface="Times New Roman" pitchFamily="18" charset="0"/>
              </a:rPr>
              <a:t>. </a:t>
            </a:r>
          </a:p>
          <a:p>
            <a:r>
              <a:rPr lang="hu-HU" sz="2000" dirty="0">
                <a:latin typeface="+mj-lt"/>
                <a:cs typeface="Times New Roman" pitchFamily="18" charset="0"/>
              </a:rPr>
              <a:t>	</a:t>
            </a:r>
            <a:r>
              <a:rPr lang="hu-HU" sz="2000" dirty="0" smtClean="0">
                <a:latin typeface="+mj-lt"/>
                <a:cs typeface="Times New Roman" pitchFamily="18" charset="0"/>
              </a:rPr>
              <a:t>	Gyenge </a:t>
            </a:r>
            <a:r>
              <a:rPr lang="hu-HU" sz="2000" dirty="0">
                <a:latin typeface="+mj-lt"/>
                <a:cs typeface="Times New Roman" pitchFamily="18" charset="0"/>
              </a:rPr>
              <a:t>zajkomponens.</a:t>
            </a:r>
          </a:p>
          <a:p>
            <a:endParaRPr lang="hu-HU" sz="2000" dirty="0">
              <a:cs typeface="Times New Roman" pitchFamily="18" charset="0"/>
            </a:endParaRPr>
          </a:p>
          <a:p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7073C-8879-469D-8F94-F7F314C9B7BB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e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489825" cy="64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Egyenes összekötő 3"/>
          <p:cNvCxnSpPr/>
          <p:nvPr/>
        </p:nvCxnSpPr>
        <p:spPr>
          <a:xfrm>
            <a:off x="1907704" y="1844824"/>
            <a:ext cx="0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>
            <a:off x="2339752" y="1844824"/>
            <a:ext cx="0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/>
          <p:cNvCxnSpPr/>
          <p:nvPr/>
        </p:nvCxnSpPr>
        <p:spPr>
          <a:xfrm>
            <a:off x="4211960" y="1844824"/>
            <a:ext cx="0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4499992" y="1844824"/>
            <a:ext cx="25152" cy="4201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1763688" y="6396335"/>
            <a:ext cx="6011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„I” </a:t>
            </a:r>
            <a:r>
              <a:rPr lang="hu-HU" sz="2400" dirty="0" err="1" smtClean="0"/>
              <a:t>likvida</a:t>
            </a:r>
            <a:r>
              <a:rPr lang="hu-HU" sz="2400" dirty="0" smtClean="0"/>
              <a:t> az „Alma van a ládában” mondatban</a:t>
            </a:r>
            <a:endParaRPr lang="hu-HU" sz="2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979712" y="1916832"/>
            <a:ext cx="25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l</a:t>
            </a:r>
            <a:endParaRPr lang="hu-HU" sz="24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4211960" y="1844824"/>
            <a:ext cx="25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l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Fourier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041" y="3256359"/>
            <a:ext cx="56388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57FAE-BAE5-40F8-B050-B00684A7493A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1100147" y="3320428"/>
            <a:ext cx="6676070" cy="1222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54523" y="1262563"/>
            <a:ext cx="4767318" cy="31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2100" b="1" dirty="0"/>
              <a:t>	</a:t>
            </a:r>
            <a:r>
              <a:rPr lang="hu-HU" sz="3200" b="1" dirty="0">
                <a:cs typeface="Times New Roman" pitchFamily="18" charset="0"/>
              </a:rPr>
              <a:t>Réshangok</a:t>
            </a:r>
            <a:endParaRPr lang="hu-HU" sz="3200" b="1" u="sng" dirty="0">
              <a:cs typeface="Times New Roman" pitchFamily="18" charset="0"/>
            </a:endParaRPr>
          </a:p>
          <a:p>
            <a:endParaRPr lang="hu-HU" sz="1500" b="1" u="sng" dirty="0">
              <a:cs typeface="Times New Roman" pitchFamily="18" charset="0"/>
            </a:endParaRPr>
          </a:p>
          <a:p>
            <a:endParaRPr lang="hu-HU" sz="1500" b="1" u="sng" dirty="0">
              <a:cs typeface="Times New Roman" pitchFamily="18" charset="0"/>
            </a:endParaRPr>
          </a:p>
          <a:p>
            <a:r>
              <a:rPr lang="hu-HU" sz="2000" b="1" dirty="0">
                <a:cs typeface="Times New Roman" pitchFamily="18" charset="0"/>
              </a:rPr>
              <a:t>Hangforrás:</a:t>
            </a:r>
          </a:p>
          <a:p>
            <a:r>
              <a:rPr lang="hu-HU" sz="2000" dirty="0">
                <a:cs typeface="Times New Roman" pitchFamily="18" charset="0"/>
              </a:rPr>
              <a:t> szűk résen áthaladó levegő által keltett zörej</a:t>
            </a:r>
          </a:p>
          <a:p>
            <a:r>
              <a:rPr lang="hu-HU" sz="2000" dirty="0">
                <a:cs typeface="Times New Roman" pitchFamily="18" charset="0"/>
              </a:rPr>
              <a:t>zöngeműködéssel vagy anélkül</a:t>
            </a:r>
          </a:p>
          <a:p>
            <a:endParaRPr lang="hu-HU" sz="2000" b="1" dirty="0">
              <a:cs typeface="Times New Roman" pitchFamily="18" charset="0"/>
            </a:endParaRPr>
          </a:p>
          <a:p>
            <a:r>
              <a:rPr lang="hu-HU" sz="2000" b="1" dirty="0">
                <a:cs typeface="Times New Roman" pitchFamily="18" charset="0"/>
              </a:rPr>
              <a:t>Rezonátor: </a:t>
            </a:r>
            <a:r>
              <a:rPr lang="hu-HU" sz="2000" dirty="0">
                <a:cs typeface="Times New Roman" pitchFamily="18" charset="0"/>
              </a:rPr>
              <a:t>a hangképző csatorna</a:t>
            </a:r>
          </a:p>
          <a:p>
            <a:endParaRPr lang="hu-H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816290" y="6000750"/>
            <a:ext cx="5005552" cy="2266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8681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Fourier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800"/>
            <a:ext cx="7518400" cy="668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57FAE-BAE5-40F8-B050-B00684A7493A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8648797" cy="6191288"/>
          </a:xfrm>
          <a:prstGeom prst="rect">
            <a:avLst/>
          </a:prstGeom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pPr/>
              <a:t>15</a:t>
            </a:fld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755576" y="6237312"/>
            <a:ext cx="6792016" cy="45308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hu-HU" sz="2400" dirty="0" smtClean="0"/>
              <a:t>„s”, zöngétlen réshang a „</a:t>
            </a:r>
            <a:r>
              <a:rPr lang="hu-HU" sz="2200" dirty="0" smtClean="0"/>
              <a:t>Segítene kérem?” mondatban</a:t>
            </a:r>
            <a:endParaRPr lang="en-GB" sz="2200" dirty="0"/>
          </a:p>
        </p:txBody>
      </p:sp>
      <p:cxnSp>
        <p:nvCxnSpPr>
          <p:cNvPr id="8" name="Egyenes összekötő nyíllal 7"/>
          <p:cNvCxnSpPr/>
          <p:nvPr/>
        </p:nvCxnSpPr>
        <p:spPr>
          <a:xfrm flipH="1">
            <a:off x="2339752" y="6381328"/>
            <a:ext cx="7200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flipV="1">
            <a:off x="1331640" y="188640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1835696" y="188640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zövegdoboz 26"/>
          <p:cNvSpPr txBox="1"/>
          <p:nvPr/>
        </p:nvSpPr>
        <p:spPr>
          <a:xfrm>
            <a:off x="1403648" y="260648"/>
            <a:ext cx="327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s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303701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Fourier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77813"/>
            <a:ext cx="7620000" cy="643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1219B-2AF4-4705-9649-C500831544EF}" type="slidenum">
              <a:rPr lang="hu-HU" smtClean="0"/>
              <a:pPr>
                <a:defRPr/>
              </a:pPr>
              <a:t>16</a:t>
            </a:fld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411760" y="6488668"/>
            <a:ext cx="421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Helyes ejtés színképének szórástartománya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4"/>
          <p:cNvSpPr txBox="1">
            <a:spLocks noChangeArrowheads="1"/>
          </p:cNvSpPr>
          <p:nvPr/>
        </p:nvSpPr>
        <p:spPr bwMode="auto">
          <a:xfrm>
            <a:off x="1547813" y="1341438"/>
            <a:ext cx="367921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1" dirty="0" smtClean="0"/>
              <a:t>	</a:t>
            </a:r>
            <a:r>
              <a:rPr lang="hu-HU" sz="3200" b="1" dirty="0" smtClean="0">
                <a:cs typeface="Times New Roman" pitchFamily="18" charset="0"/>
              </a:rPr>
              <a:t>Zárhangok</a:t>
            </a:r>
            <a:endParaRPr lang="hu-HU" sz="3200" b="1" dirty="0">
              <a:cs typeface="Times New Roman" pitchFamily="18" charset="0"/>
            </a:endParaRPr>
          </a:p>
          <a:p>
            <a:endParaRPr lang="hu-HU" sz="2000" b="1" u="sng" dirty="0">
              <a:cs typeface="Times New Roman" pitchFamily="18" charset="0"/>
            </a:endParaRPr>
          </a:p>
          <a:p>
            <a:r>
              <a:rPr lang="hu-HU" sz="2000" b="1" dirty="0">
                <a:cs typeface="Times New Roman" pitchFamily="18" charset="0"/>
              </a:rPr>
              <a:t>Hangforrás:</a:t>
            </a:r>
          </a:p>
          <a:p>
            <a:r>
              <a:rPr lang="hu-HU" sz="2000" dirty="0">
                <a:cs typeface="Times New Roman" pitchFamily="18" charset="0"/>
              </a:rPr>
              <a:t>Zárfelpattanási zörej</a:t>
            </a:r>
          </a:p>
          <a:p>
            <a:r>
              <a:rPr lang="hu-HU" sz="2000" dirty="0">
                <a:cs typeface="Times New Roman" pitchFamily="18" charset="0"/>
              </a:rPr>
              <a:t>zöngeműködéssel vagy </a:t>
            </a:r>
            <a:r>
              <a:rPr lang="hu-HU" sz="2000" dirty="0" err="1">
                <a:cs typeface="Times New Roman" pitchFamily="18" charset="0"/>
              </a:rPr>
              <a:t>annélkül</a:t>
            </a:r>
            <a:endParaRPr lang="hu-HU" sz="2000" dirty="0">
              <a:cs typeface="Times New Roman" pitchFamily="18" charset="0"/>
            </a:endParaRPr>
          </a:p>
          <a:p>
            <a:endParaRPr lang="hu-HU" sz="2000" b="1" dirty="0" smtClean="0">
              <a:cs typeface="Times New Roman" pitchFamily="18" charset="0"/>
            </a:endParaRPr>
          </a:p>
          <a:p>
            <a:r>
              <a:rPr lang="hu-HU" sz="2000" b="1" dirty="0" smtClean="0">
                <a:cs typeface="Times New Roman" pitchFamily="18" charset="0"/>
              </a:rPr>
              <a:t>Rezonátor</a:t>
            </a:r>
            <a:r>
              <a:rPr lang="hu-HU" sz="2000" b="1" dirty="0">
                <a:cs typeface="Times New Roman" pitchFamily="18" charset="0"/>
              </a:rPr>
              <a:t>: </a:t>
            </a:r>
            <a:r>
              <a:rPr lang="hu-HU" sz="2000" dirty="0">
                <a:cs typeface="Times New Roman" pitchFamily="18" charset="0"/>
              </a:rPr>
              <a:t>a hangképző csatorna</a:t>
            </a:r>
          </a:p>
          <a:p>
            <a:endParaRPr lang="hu-HU" sz="2000" b="1" dirty="0">
              <a:cs typeface="Times New Roman" pitchFamily="18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904AC-023C-449E-92CF-25277B5CC40B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4"/>
          <p:cNvSpPr txBox="1">
            <a:spLocks noChangeArrowheads="1"/>
          </p:cNvSpPr>
          <p:nvPr/>
        </p:nvSpPr>
        <p:spPr bwMode="auto">
          <a:xfrm>
            <a:off x="2247900" y="785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669088"/>
            <a:chOff x="3266" y="2214"/>
            <a:chExt cx="7870" cy="6158"/>
          </a:xfrm>
        </p:grpSpPr>
        <p:pic>
          <p:nvPicPr>
            <p:cNvPr id="183301" name="Picture 6" descr="5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66" y="2214"/>
              <a:ext cx="7870" cy="6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3302" name="Text Box 7"/>
            <p:cNvSpPr txBox="1">
              <a:spLocks noChangeArrowheads="1"/>
            </p:cNvSpPr>
            <p:nvPr/>
          </p:nvSpPr>
          <p:spPr bwMode="auto">
            <a:xfrm>
              <a:off x="3419" y="7484"/>
              <a:ext cx="1440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hu-HU" sz="1200" b="1"/>
                <a:t>52. ábra</a:t>
              </a:r>
              <a:endParaRPr lang="hu-HU"/>
            </a:p>
          </p:txBody>
        </p:sp>
      </p:grp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DA886-2FF9-4A21-9F74-6DD05D9ED69C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Fourier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92150"/>
            <a:ext cx="8153400" cy="52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0BDF6-8232-472E-BFF3-0133B34D511C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Második óra végső feladatai</a:t>
            </a:r>
            <a:endParaRPr lang="hu-H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8648797" cy="6191288"/>
          </a:xfrm>
          <a:prstGeom prst="rect">
            <a:avLst/>
          </a:prstGeom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pPr/>
              <a:t>20</a:t>
            </a:fld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6165304"/>
            <a:ext cx="8974986" cy="391533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hu-HU" sz="2000" dirty="0" smtClean="0"/>
              <a:t>„g”, zöngés zárhang, „t” és „k” zöngétlen zárhangok a „Segítene kérem?” mondatban</a:t>
            </a:r>
            <a:endParaRPr lang="en-GB" sz="2000" dirty="0"/>
          </a:p>
        </p:txBody>
      </p:sp>
      <p:cxnSp>
        <p:nvCxnSpPr>
          <p:cNvPr id="8" name="Egyenes összekötő nyíllal 7"/>
          <p:cNvCxnSpPr/>
          <p:nvPr/>
        </p:nvCxnSpPr>
        <p:spPr>
          <a:xfrm flipH="1">
            <a:off x="2339752" y="6381328"/>
            <a:ext cx="7200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flipV="1">
            <a:off x="2411760" y="188640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2771800" y="188640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>
            <a:off x="3347864" y="260648"/>
            <a:ext cx="0" cy="554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>
            <a:off x="3851920" y="260648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övegdoboz 23"/>
          <p:cNvSpPr txBox="1"/>
          <p:nvPr/>
        </p:nvSpPr>
        <p:spPr>
          <a:xfrm>
            <a:off x="4067944" y="18864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n</a:t>
            </a:r>
            <a:endParaRPr lang="hu-HU" sz="2800" b="1" dirty="0"/>
          </a:p>
        </p:txBody>
      </p:sp>
      <p:cxnSp>
        <p:nvCxnSpPr>
          <p:cNvPr id="14" name="Egyenes összekötő 13"/>
          <p:cNvCxnSpPr/>
          <p:nvPr/>
        </p:nvCxnSpPr>
        <p:spPr>
          <a:xfrm>
            <a:off x="5220072" y="260648"/>
            <a:ext cx="0" cy="5328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6084168" y="260648"/>
            <a:ext cx="0" cy="5328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2411760" y="33265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g</a:t>
            </a:r>
            <a:endParaRPr lang="hu-HU" sz="28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3491880" y="33265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t</a:t>
            </a:r>
            <a:endParaRPr lang="hu-HU" sz="28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5436096" y="33265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k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03701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4"/>
          <p:cNvSpPr txBox="1">
            <a:spLocks noChangeArrowheads="1"/>
          </p:cNvSpPr>
          <p:nvPr/>
        </p:nvSpPr>
        <p:spPr bwMode="auto">
          <a:xfrm>
            <a:off x="250825" y="908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5347" name="Text Box 5"/>
          <p:cNvSpPr txBox="1">
            <a:spLocks noChangeArrowheads="1"/>
          </p:cNvSpPr>
          <p:nvPr/>
        </p:nvSpPr>
        <p:spPr bwMode="auto">
          <a:xfrm>
            <a:off x="900113" y="908050"/>
            <a:ext cx="7351693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0" lvl="4" indent="-457200"/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Akusztikai leírás </a:t>
            </a:r>
          </a:p>
          <a:p>
            <a:pPr marL="2286000" lvl="4" indent="-457200"/>
            <a:r>
              <a:rPr lang="hu-HU" sz="2000" b="1" i="1" dirty="0">
                <a:latin typeface="Times New Roman" pitchFamily="18" charset="0"/>
                <a:cs typeface="Times New Roman" pitchFamily="18" charset="0"/>
              </a:rPr>
              <a:t>Akusztikailag összetett</a:t>
            </a:r>
          </a:p>
          <a:p>
            <a:pPr marL="2286000" lvl="4" indent="-457200"/>
            <a:endParaRPr lang="hu-HU" sz="2000" i="1" dirty="0">
              <a:latin typeface="Times New Roman" pitchFamily="18" charset="0"/>
              <a:cs typeface="Times New Roman" pitchFamily="18" charset="0"/>
            </a:endParaRPr>
          </a:p>
          <a:p>
            <a:pPr marL="2286000" lvl="4" indent="-457200"/>
            <a:endParaRPr lang="hu-HU" sz="2000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	zárképzési tranziens, és zörej, </a:t>
            </a:r>
          </a:p>
          <a:p>
            <a:pPr marL="457200" indent="-457200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	zár, </a:t>
            </a:r>
          </a:p>
          <a:p>
            <a:pPr marL="457200" indent="-457200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	zárfelpattanás zörej</a:t>
            </a:r>
          </a:p>
          <a:p>
            <a:pPr marL="457200" indent="-457200"/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Időtartam,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ritmus: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zár ~ 80 - 100ms</a:t>
            </a:r>
          </a:p>
          <a:p>
            <a:pPr marL="457200" indent="-457200"/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felpatt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 zörej ~ 5 - 40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aspiration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hosszú mássalhangzó – csak a zár időtartama nő meg, ~ 100 – 300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ms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BB85C-D6EC-45F2-A6DE-11421906247F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4"/>
          <p:cNvSpPr txBox="1">
            <a:spLocks noChangeArrowheads="1"/>
          </p:cNvSpPr>
          <p:nvPr/>
        </p:nvSpPr>
        <p:spPr bwMode="auto">
          <a:xfrm>
            <a:off x="1475656" y="1268760"/>
            <a:ext cx="3914854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Zárréshangok (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affrikáták</a:t>
            </a:r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hu-HU" sz="20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Hangforrás: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Zárfelpattanás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plussz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súrlódási zörej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zöngeműködéssel vagy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annélkül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endParaRPr lang="hu-H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Rezonátor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hangképző csatorna</a:t>
            </a:r>
          </a:p>
          <a:p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E6A23-2718-4A21-B45D-4DBD3BB80482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Fourier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9950" y="188913"/>
            <a:ext cx="44640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0" y="404813"/>
            <a:ext cx="5407025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err="1"/>
              <a:t>Affrikáták</a:t>
            </a:r>
            <a:endParaRPr lang="hu-HU" b="1" dirty="0"/>
          </a:p>
          <a:p>
            <a:r>
              <a:rPr lang="hu-HU" i="1" dirty="0"/>
              <a:t>Akusztikai leírás</a:t>
            </a:r>
            <a:endParaRPr lang="en-US" i="1" dirty="0"/>
          </a:p>
          <a:p>
            <a:endParaRPr lang="hu-HU" i="1" dirty="0"/>
          </a:p>
          <a:p>
            <a:r>
              <a:rPr lang="hu-HU" dirty="0" err="1"/>
              <a:t>locus</a:t>
            </a:r>
            <a:r>
              <a:rPr lang="hu-HU" dirty="0"/>
              <a:t> képzési hely szerint</a:t>
            </a:r>
          </a:p>
          <a:p>
            <a:endParaRPr lang="hu-HU" b="1" dirty="0"/>
          </a:p>
          <a:p>
            <a:r>
              <a:rPr lang="hu-HU" b="1" dirty="0"/>
              <a:t>Akusztikailag összetett</a:t>
            </a:r>
            <a:r>
              <a:rPr lang="hu-HU" dirty="0"/>
              <a:t>: </a:t>
            </a:r>
          </a:p>
          <a:p>
            <a:r>
              <a:rPr lang="hu-HU" dirty="0"/>
              <a:t>	zárképzési tranziens és zörej,</a:t>
            </a:r>
          </a:p>
          <a:p>
            <a:r>
              <a:rPr lang="hu-HU" dirty="0"/>
              <a:t>	zár,</a:t>
            </a:r>
          </a:p>
          <a:p>
            <a:r>
              <a:rPr lang="hu-HU" dirty="0"/>
              <a:t>	zárfelpattanási zörej, spiráns zörej.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Időtartam:</a:t>
            </a:r>
          </a:p>
          <a:p>
            <a:r>
              <a:rPr lang="hu-HU" dirty="0"/>
              <a:t>zár ~	50-100 </a:t>
            </a:r>
            <a:r>
              <a:rPr lang="hu-HU" dirty="0" err="1"/>
              <a:t>ms</a:t>
            </a:r>
            <a:endParaRPr lang="hu-HU" dirty="0"/>
          </a:p>
          <a:p>
            <a:r>
              <a:rPr lang="hu-HU" dirty="0" err="1"/>
              <a:t>Zárfelp</a:t>
            </a:r>
            <a:r>
              <a:rPr lang="hu-HU" dirty="0"/>
              <a:t> és spiráns zörej.~	  50- 100 </a:t>
            </a:r>
            <a:r>
              <a:rPr lang="hu-HU" dirty="0" err="1"/>
              <a:t>ms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hosszú mássalhangzó </a:t>
            </a:r>
            <a:r>
              <a:rPr lang="hu-HU" dirty="0">
                <a:sym typeface="Symbol" pitchFamily="18" charset="2"/>
              </a:rPr>
              <a:t></a:t>
            </a:r>
            <a:r>
              <a:rPr lang="hu-HU" dirty="0"/>
              <a:t> csak a zár időtartama növekszik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02945-DE87-4466-8981-63102A1D6191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052736"/>
            <a:ext cx="7946297" cy="4351337"/>
          </a:xfrm>
        </p:spPr>
        <p:txBody>
          <a:bodyPr>
            <a:noAutofit/>
          </a:bodyPr>
          <a:lstStyle/>
          <a:p>
            <a:pPr marL="259204" indent="-259204" algn="just"/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hangképzés folyamatosan változó mozgások összessége.</a:t>
            </a:r>
          </a:p>
          <a:p>
            <a:pPr marL="259204" indent="-259204" algn="just"/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11045" indent="-311045" algn="just">
              <a:buFont typeface="Wingdings" panose="05000000000000000000" pitchFamily="2" charset="2"/>
              <a:buChar char="à"/>
            </a:pP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Koartikulációs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hatás: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folyamatos hangképzőszervi mozgások miatt az egyik hang fizikai tulajdonságai befolyásolják az azt megelőző és követő hangok fizikai tulajdonságait. Különböző hangkörnyezetben ejtett ugyanazon beszédhangok fizikai jellemzői, pl.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formánsfrekvenciá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i eltérnek egymástól</a:t>
            </a:r>
          </a:p>
          <a:p>
            <a:pPr marL="311045" indent="-311045" algn="just">
              <a:buFont typeface="Wingdings" panose="05000000000000000000" pitchFamily="2" charset="2"/>
              <a:buChar char="à"/>
            </a:pP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Ritmus, hangerő, hangmagasság, hanglejtés, 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nyomaték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beli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különbségek </a:t>
            </a:r>
          </a:p>
          <a:p>
            <a:pPr marL="311045" indent="-311045" algn="just">
              <a:buFont typeface="Wingdings" panose="05000000000000000000" pitchFamily="2" charset="2"/>
              <a:buChar char="à"/>
            </a:pP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Betegségek Pl.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megfázás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igen nagymértékben megváltoztatja a hangok akusztikai paramétereit, hiszen a folyadékkal terhelt üregek rezonanciafrekvenciái eltolódnak. A Parkinson kór, depresszió, gégedaganat stb. szintén hatással vannak a beszédre.</a:t>
            </a:r>
          </a:p>
          <a:p>
            <a:pPr marL="311045" indent="-311045" algn="just">
              <a:buFont typeface="Wingdings" panose="05000000000000000000" pitchFamily="2" charset="2"/>
              <a:buChar char="à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Érzelmek: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vidámság, szomorúság, idegesség stb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11045" indent="-311045" algn="just">
              <a:buFont typeface="Wingdings" panose="05000000000000000000" pitchFamily="2" charset="2"/>
              <a:buChar char="à"/>
            </a:pPr>
            <a:endParaRPr lang="hu-H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59204" indent="-259204" algn="just"/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Akusztikai környezeti hatások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visszhang, zaj stb. szintén hatással vannak a létrehozott beszéd akusztikai tulajdonságaira.</a:t>
            </a:r>
          </a:p>
          <a:p>
            <a:pPr marL="114247" algn="just"/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pPr/>
              <a:t>24</a:t>
            </a:fld>
            <a:endParaRPr lang="hu-HU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1475656" y="0"/>
            <a:ext cx="5128293" cy="910624"/>
          </a:xfrm>
          <a:prstGeom prst="rect">
            <a:avLst/>
          </a:prstGeom>
        </p:spPr>
        <p:txBody>
          <a:bodyPr vert="horz" lIns="82945" tIns="41473" rIns="82945" bIns="41473" rtlCol="0" anchor="b">
            <a:normAutofit/>
          </a:bodyPr>
          <a:lstStyle>
            <a:lvl1pPr algn="l" defTabSz="10075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8" kern="1200" spc="-5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dirty="0">
                <a:latin typeface="Times New Roman" pitchFamily="18" charset="0"/>
                <a:cs typeface="Times New Roman" pitchFamily="18" charset="0"/>
              </a:rPr>
              <a:t>Beszélőn belüli </a:t>
            </a:r>
            <a:r>
              <a:rPr lang="hu-HU" sz="3600" dirty="0" err="1" smtClean="0">
                <a:latin typeface="Times New Roman" pitchFamily="18" charset="0"/>
                <a:cs typeface="Times New Roman" pitchFamily="18" charset="0"/>
              </a:rPr>
              <a:t>variáltság</a:t>
            </a:r>
            <a:endParaRPr lang="hu-H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77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008" y="2529968"/>
            <a:ext cx="7739003" cy="2213002"/>
          </a:xfrm>
        </p:spPr>
        <p:txBody>
          <a:bodyPr>
            <a:noAutofit/>
          </a:bodyPr>
          <a:lstStyle/>
          <a:p>
            <a:pPr marL="114247" algn="just"/>
            <a:r>
              <a:rPr lang="hu-HU" sz="2000" b="1" dirty="0" smtClean="0"/>
              <a:t>Biológiai tényezők </a:t>
            </a:r>
            <a:r>
              <a:rPr lang="hu-HU" sz="2000" dirty="0" smtClean="0"/>
              <a:t>pl. a beszédképző szervek méretkülönbsége (férfi-nő-gyerek között, de egy csoporton belül is)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marL="114247" algn="just"/>
            <a:r>
              <a:rPr lang="hu-HU" sz="2000" b="1" dirty="0" smtClean="0"/>
              <a:t>Nyelvi különbözőségek</a:t>
            </a:r>
            <a:r>
              <a:rPr lang="hu-HU" sz="2000" dirty="0" smtClean="0"/>
              <a:t>, egy nyelvközösséghez tartozó embercsoportok </a:t>
            </a:r>
            <a:r>
              <a:rPr lang="hu-HU" sz="2000" b="1" dirty="0" smtClean="0"/>
              <a:t>ejtésbeli különbözőség</a:t>
            </a:r>
            <a:r>
              <a:rPr lang="hu-HU" sz="2000" dirty="0" smtClean="0"/>
              <a:t>ei - nyelvjárások</a:t>
            </a:r>
          </a:p>
          <a:p>
            <a:pPr marL="114247" algn="just"/>
            <a:endParaRPr lang="hu-HU" sz="1800" dirty="0" smtClean="0"/>
          </a:p>
          <a:p>
            <a:endParaRPr lang="hu-HU" sz="15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pPr/>
              <a:t>25</a:t>
            </a:fld>
            <a:endParaRPr lang="hu-HU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1172021" y="548680"/>
            <a:ext cx="7971979" cy="772312"/>
          </a:xfrm>
          <a:prstGeom prst="rect">
            <a:avLst/>
          </a:prstGeom>
        </p:spPr>
        <p:txBody>
          <a:bodyPr vert="horz" lIns="82945" tIns="41473" rIns="82945" bIns="41473" rtlCol="0" anchor="b">
            <a:normAutofit/>
          </a:bodyPr>
          <a:lstStyle>
            <a:lvl1pPr algn="l" defTabSz="10075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8" kern="1200" spc="-5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dirty="0">
                <a:latin typeface="Times New Roman" pitchFamily="18" charset="0"/>
                <a:cs typeface="Times New Roman" pitchFamily="18" charset="0"/>
              </a:rPr>
              <a:t>Beszélők közötti </a:t>
            </a:r>
            <a:r>
              <a:rPr lang="hu-HU" sz="3600" dirty="0" err="1" smtClean="0">
                <a:latin typeface="Times New Roman" pitchFamily="18" charset="0"/>
                <a:cs typeface="Times New Roman" pitchFamily="18" charset="0"/>
              </a:rPr>
              <a:t>variáltság</a:t>
            </a:r>
            <a:endParaRPr lang="hu-H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89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4"/>
          <p:cNvSpPr txBox="1">
            <a:spLocks noChangeArrowheads="1"/>
          </p:cNvSpPr>
          <p:nvPr/>
        </p:nvSpPr>
        <p:spPr bwMode="auto">
          <a:xfrm>
            <a:off x="1115616" y="1556792"/>
            <a:ext cx="6768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/>
              <a:t>Magyar beszédhangok </a:t>
            </a:r>
            <a:r>
              <a:rPr lang="hu-HU" sz="2400" b="1" dirty="0" smtClean="0"/>
              <a:t>kialakulásának a rendszere</a:t>
            </a:r>
            <a:endParaRPr lang="hu-HU" sz="2400" b="1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4FED9-984E-4AAD-B86C-C3436FBF9B60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88913"/>
            <a:ext cx="7772400" cy="6669087"/>
          </a:xfrm>
        </p:spPr>
        <p:txBody>
          <a:bodyPr/>
          <a:lstStyle/>
          <a:p>
            <a:pPr eaLnBrk="1" hangingPunct="1"/>
            <a:r>
              <a:rPr lang="hu-HU" sz="2000" smtClean="0"/>
              <a:t>Kialakulásának kezdete az első életév második felére tehető, ekkor jelennek meg a kisgyermek hangadásában az első, percepcionálisan már elsajátított nyelvspecifikus hangzási jegyek. A gyermeki beszéd hangjainak kor szerinti kialakulása az ábrákon látható.</a:t>
            </a:r>
            <a:endParaRPr lang="hu-HU" sz="2000" b="1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r>
              <a:rPr lang="hu-HU" sz="2000" smtClean="0"/>
              <a:t>A magánhangzók kiejtésének fejlődése az életkor függvényében. (Az s.h.c. az adatbázisban szereplő beszédhibás gyermekek mintáit jelenti.) A beszédhangok jelölésére SAMPA szimbólumokat használunk </a:t>
            </a:r>
          </a:p>
        </p:txBody>
      </p:sp>
      <p:sp>
        <p:nvSpPr>
          <p:cNvPr id="190467" name="Rectangle 3"/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400"/>
          </a:p>
        </p:txBody>
      </p:sp>
      <p:pic>
        <p:nvPicPr>
          <p:cNvPr id="190468" name="Picture 4" descr="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557338"/>
            <a:ext cx="59404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D8986-82D5-45AF-8675-FAC3B4E0D859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 descr="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836613"/>
            <a:ext cx="6192837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684213" y="5300663"/>
            <a:ext cx="7137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 A réshangok és affrikáták kiejtésének fejlődése az életkor függvényében.</a:t>
            </a:r>
            <a:endParaRPr lang="en-US"/>
          </a:p>
          <a:p>
            <a:r>
              <a:rPr lang="hu-HU"/>
              <a:t> (Az s.h.c. az adatbázisban szereplő beszédhibás gyermekek mintáit jelenti.)</a:t>
            </a:r>
            <a:endParaRPr lang="en-US"/>
          </a:p>
          <a:p>
            <a:r>
              <a:rPr lang="hu-HU"/>
              <a:t> A beszédhangok jelölésére SAMPA szimbólumokat használunk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D4973-924D-4BE5-A268-72BAE32B2CA9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eaLnBrk="1" hangingPunct="1"/>
            <a:r>
              <a:rPr lang="hu-HU" sz="3600" b="1" dirty="0" smtClean="0">
                <a:cs typeface="Times New Roman" pitchFamily="18" charset="0"/>
              </a:rPr>
              <a:t>ARTIKULÁCIÓS BÁZIS: </a:t>
            </a:r>
            <a:r>
              <a:rPr lang="hu-HU" sz="3600" dirty="0" smtClean="0">
                <a:cs typeface="Times New Roman" pitchFamily="18" charset="0"/>
              </a:rPr>
              <a:t/>
            </a:r>
            <a:br>
              <a:rPr lang="hu-HU" sz="3600" dirty="0" smtClean="0">
                <a:cs typeface="Times New Roman" pitchFamily="18" charset="0"/>
              </a:rPr>
            </a:br>
            <a:r>
              <a:rPr lang="hu-HU" sz="3600" b="1" dirty="0" smtClean="0">
                <a:cs typeface="Times New Roman" pitchFamily="18" charset="0"/>
              </a:rPr>
              <a:t>A hangképző szervek jellemző mozgásainak összessége, amelyekkel a nyelvi rendszer elemeit a beszédben megvalósítjuk. A nyelvileg meghatározott artikulációs bázis a normatív anyanyelvi kiejtés feltétele.</a:t>
            </a:r>
            <a:r>
              <a:rPr lang="hu-HU" sz="3600" dirty="0" smtClean="0">
                <a:cs typeface="Times New Roman" pitchFamily="18" charset="0"/>
              </a:rPr>
              <a:t/>
            </a:r>
            <a:br>
              <a:rPr lang="hu-HU" sz="3600" dirty="0" smtClean="0">
                <a:cs typeface="Times New Roman" pitchFamily="18" charset="0"/>
              </a:rPr>
            </a:br>
            <a:endParaRPr lang="hu-HU" sz="3600" dirty="0" smtClean="0">
              <a:cs typeface="Times New Roman" pitchFamily="18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D0824-0181-41D5-ADD3-A13B8F71ED7C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1547664" y="5589240"/>
            <a:ext cx="5174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Mozgató idegpályák tinédzser kor határán rögzülnek.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1143000"/>
          </a:xfrm>
        </p:spPr>
        <p:txBody>
          <a:bodyPr/>
          <a:lstStyle/>
          <a:p>
            <a:r>
              <a:rPr lang="hu-HU" sz="2800" b="1" dirty="0" smtClean="0"/>
              <a:t>Feladat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199"/>
            <a:ext cx="7620000" cy="5133109"/>
          </a:xfrm>
        </p:spPr>
        <p:txBody>
          <a:bodyPr>
            <a:normAutofit/>
          </a:bodyPr>
          <a:lstStyle/>
          <a:p>
            <a:r>
              <a:rPr lang="hu-HU" dirty="0" smtClean="0"/>
              <a:t>Mi </a:t>
            </a:r>
            <a:r>
              <a:rPr lang="hu-HU" dirty="0"/>
              <a:t>a </a:t>
            </a:r>
            <a:r>
              <a:rPr lang="hu-HU" dirty="0" smtClean="0"/>
              <a:t>formáns?</a:t>
            </a:r>
          </a:p>
          <a:p>
            <a:pPr lvl="1"/>
            <a:r>
              <a:rPr lang="hu-HU" dirty="0" smtClean="0"/>
              <a:t>A hangképző üreg rezonanciafrekvenciái a formánsok.</a:t>
            </a:r>
          </a:p>
          <a:p>
            <a:r>
              <a:rPr lang="hu-HU" dirty="0" smtClean="0"/>
              <a:t>Hogyan </a:t>
            </a:r>
            <a:r>
              <a:rPr lang="hu-HU" dirty="0"/>
              <a:t>állapítaná meg az F1 és F2 </a:t>
            </a:r>
            <a:r>
              <a:rPr lang="hu-HU" dirty="0" smtClean="0"/>
              <a:t>formánsokat?</a:t>
            </a:r>
            <a:endParaRPr lang="hu-HU" dirty="0"/>
          </a:p>
          <a:p>
            <a:pPr lvl="1"/>
            <a:r>
              <a:rPr lang="hu-HU" dirty="0" smtClean="0"/>
              <a:t>Frekvenciabeli megoldás</a:t>
            </a:r>
          </a:p>
          <a:p>
            <a:pPr lvl="2"/>
            <a:r>
              <a:rPr lang="hu-HU" dirty="0" smtClean="0"/>
              <a:t>Burkológörbe maximumhelyeinek leolvasása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05B7-FA44-41F1-8E94-D38503B4D65B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896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/>
          </p:nvPr>
        </p:nvGraphicFramePr>
        <p:xfrm>
          <a:off x="0" y="338968"/>
          <a:ext cx="9108505" cy="65312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05285">
                  <a:extLst>
                    <a:ext uri="{9D8B030D-6E8A-4147-A177-3AD203B41FA5}">
                      <a16:colId xmlns:a16="http://schemas.microsoft.com/office/drawing/2014/main" val="954833479"/>
                    </a:ext>
                  </a:extLst>
                </a:gridCol>
                <a:gridCol w="2019051">
                  <a:extLst>
                    <a:ext uri="{9D8B030D-6E8A-4147-A177-3AD203B41FA5}">
                      <a16:colId xmlns:a16="http://schemas.microsoft.com/office/drawing/2014/main" val="692796509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43777262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868859054"/>
                    </a:ext>
                  </a:extLst>
                </a:gridCol>
                <a:gridCol w="2123729">
                  <a:extLst>
                    <a:ext uri="{9D8B030D-6E8A-4147-A177-3AD203B41FA5}">
                      <a16:colId xmlns:a16="http://schemas.microsoft.com/office/drawing/2014/main" val="2772596777"/>
                    </a:ext>
                  </a:extLst>
                </a:gridCol>
              </a:tblGrid>
              <a:tr h="54868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gerjesztés típusa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  <a:effectLst/>
                        </a:rPr>
                        <a:t>Létrehozott  </a:t>
                      </a: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akusztikai 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  <a:effectLst/>
                        </a:rPr>
                        <a:t>produktum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6184" marR="561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aktív hangképző </a:t>
                      </a:r>
                      <a:r>
                        <a:rPr lang="hu-HU" sz="1400" dirty="0" err="1">
                          <a:solidFill>
                            <a:schemeClr val="tx1"/>
                          </a:solidFill>
                          <a:effectLst/>
                        </a:rPr>
                        <a:t>csatorrnarész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  <a:effectLst/>
                        </a:rPr>
                        <a:t>Beszédhangtípus  </a:t>
                      </a: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és 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írásjelszimbólumai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901039"/>
                  </a:ext>
                </a:extLst>
              </a:tr>
              <a:tr h="51322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tiszta gerjesztés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hangajkak rezegnek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zönge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orális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magánhangzók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„i, í, ü, ű, u, ú, e, é,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ö, ő, o, ó, a, á”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196630"/>
                  </a:ext>
                </a:extLst>
              </a:tr>
              <a:tr h="35784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résen kiáramló levegő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turbulens áramlása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súrlódási zörej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orális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zöngétlen réshangok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„f,  sz, s, h”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953427"/>
                  </a:ext>
                </a:extLst>
              </a:tr>
              <a:tr h="43518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zárfelpattanás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beszédenergia-mentes rész  +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zárfelpattanási zörej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orális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zöngétlen zárhangok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„p, t, k, ty”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556706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vegyes gerjesztés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hangajkak rezegnek+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résen kiáramló levegő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turbulens áramlása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zönge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 +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súrlódási zörej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orális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zöngés réshangok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„v, z, zs”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likvidák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„l, r, j”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896165"/>
                  </a:ext>
                </a:extLst>
              </a:tr>
              <a:tr h="44270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hangajkak rezegnek+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zárfelpattanás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zönge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 +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zárfelpattanási zörej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orális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zöngés zárhangok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„b, d, g, gy”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072353"/>
                  </a:ext>
                </a:extLst>
              </a:tr>
              <a:tr h="45069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hangajkak rezegnek+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zárfelpattanás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zönge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 +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zárfelpattanási zörej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nazális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nazális hangok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„m, n, ny”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666056"/>
                  </a:ext>
                </a:extLst>
              </a:tr>
              <a:tr h="89073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hangajkak rezegnek+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zárfelpattanás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 +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résen kiáramló levegő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turbulens áramlása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zönge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 +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zárfelpattanási zörej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súrlódási zörej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orális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zöngés affrikáták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(zár-réshangok)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</a:rPr>
                        <a:t>„dz, dzs”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775894"/>
                  </a:ext>
                </a:extLst>
              </a:tr>
              <a:tr h="126409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hangajkak nem rezegnek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 +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zárfelpattanás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résen kiáramló levegő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turbulens </a:t>
                      </a: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áramlása</a:t>
                      </a:r>
                      <a:endParaRPr lang="hu-H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beszédenergia-mentes rész      +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zárfelpattanási zörej.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súrlódási zörej</a:t>
                      </a:r>
                      <a:endParaRPr lang="hu-H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hu-H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orális</a:t>
                      </a:r>
                      <a:endParaRPr lang="hu-HU" sz="14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hu-H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zöngétlen </a:t>
                      </a:r>
                      <a:r>
                        <a:rPr lang="hu-HU" sz="1400" b="1" dirty="0" err="1">
                          <a:solidFill>
                            <a:schemeClr val="tx1"/>
                          </a:solidFill>
                          <a:effectLst/>
                        </a:rPr>
                        <a:t>affrikáták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(zárréshangok)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„c, </a:t>
                      </a:r>
                      <a:r>
                        <a:rPr lang="hu-HU" sz="1400" b="1" dirty="0" err="1">
                          <a:solidFill>
                            <a:schemeClr val="tx1"/>
                          </a:solidFill>
                          <a:effectLst/>
                        </a:rPr>
                        <a:t>cs</a:t>
                      </a: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”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184" marR="56184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47873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39752" y="0"/>
            <a:ext cx="56886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hu-HU" altLang="hu-H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magyar beszédhangkészlet gerjesztés szerinti típusai</a:t>
            </a:r>
            <a:endParaRPr kumimoji="0" lang="hu-HU" altLang="hu-H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87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magya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1363" y="762000"/>
            <a:ext cx="519588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2699792" y="260648"/>
            <a:ext cx="5686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 dirty="0">
                <a:cs typeface="Times New Roman" pitchFamily="18" charset="0"/>
              </a:rPr>
              <a:t>Magyar </a:t>
            </a:r>
            <a:r>
              <a:rPr lang="hu-HU" sz="2000" b="1" dirty="0" smtClean="0">
                <a:cs typeface="Times New Roman" pitchFamily="18" charset="0"/>
              </a:rPr>
              <a:t>magánhangzók</a:t>
            </a:r>
            <a:endParaRPr lang="hu-HU" sz="2000" dirty="0">
              <a:cs typeface="Times New Roman" pitchFamily="18" charset="0"/>
            </a:endParaRPr>
          </a:p>
          <a:p>
            <a:endParaRPr lang="hu-HU" sz="2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C24EF-836E-40BE-A635-DF2C38FDCD37}" type="slidenum">
              <a:rPr lang="hu-HU" smtClean="0"/>
              <a:pPr>
                <a:defRPr/>
              </a:pPr>
              <a:t>31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3275856" y="332656"/>
            <a:ext cx="27785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u-HU" sz="2000" b="1" dirty="0">
                <a:cs typeface="Times New Roman" pitchFamily="18" charset="0"/>
              </a:rPr>
              <a:t>Magyar </a:t>
            </a:r>
            <a:r>
              <a:rPr lang="hu-HU" sz="2000" b="1" dirty="0" smtClean="0">
                <a:cs typeface="Times New Roman" pitchFamily="18" charset="0"/>
              </a:rPr>
              <a:t>mássalhangzók</a:t>
            </a:r>
            <a:endParaRPr lang="hu-HU" sz="2000" b="1" dirty="0"/>
          </a:p>
          <a:p>
            <a:pPr eaLnBrk="0" hangingPunct="0"/>
            <a:endParaRPr lang="hu-HU" sz="2000" b="1" dirty="0"/>
          </a:p>
        </p:txBody>
      </p:sp>
      <p:graphicFrame>
        <p:nvGraphicFramePr>
          <p:cNvPr id="302083" name="Group 3"/>
          <p:cNvGraphicFramePr>
            <a:graphicFrameLocks noGrp="1"/>
          </p:cNvGraphicFramePr>
          <p:nvPr/>
        </p:nvGraphicFramePr>
        <p:xfrm>
          <a:off x="250825" y="908050"/>
          <a:ext cx="8642350" cy="3017838"/>
        </p:xfrm>
        <a:graphic>
          <a:graphicData uri="http://schemas.openxmlformats.org/drawingml/2006/table">
            <a:tbl>
              <a:tblPr/>
              <a:tblGrid>
                <a:gridCol w="131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33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10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83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33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40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Bilabialis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Labio-dentalis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Denti-alveolaris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Pre-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palatalis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Palato-alveolaris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Velaris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Glottalis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9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Zárhangok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9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Réshangok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ILManuscript IPA93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4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Affrikáták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ts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dz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tS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dS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t’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d’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ILManuscript IPA93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9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Nazálisok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ILManuscript IPA93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4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Likvidák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5690" name="Rectangle 108"/>
          <p:cNvSpPr>
            <a:spLocks noChangeArrowheads="1"/>
          </p:cNvSpPr>
          <p:nvPr/>
        </p:nvSpPr>
        <p:spPr bwMode="auto">
          <a:xfrm>
            <a:off x="250825" y="4149725"/>
            <a:ext cx="711993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u-HU" sz="1000" i="1" dirty="0">
                <a:cs typeface="Times New Roman" pitchFamily="18" charset="0"/>
              </a:rPr>
              <a:t>  </a:t>
            </a:r>
            <a:r>
              <a:rPr lang="hu-HU" sz="2000" b="1" i="1" dirty="0">
                <a:cs typeface="Times New Roman" pitchFamily="18" charset="0"/>
              </a:rPr>
              <a:t>Rövid és hosszú </a:t>
            </a:r>
            <a:r>
              <a:rPr lang="hu-HU" sz="2000" b="1" i="1" dirty="0" smtClean="0">
                <a:cs typeface="Times New Roman" pitchFamily="18" charset="0"/>
              </a:rPr>
              <a:t>mássalhangzók – 25 pár</a:t>
            </a:r>
            <a:endParaRPr lang="hu-HU" sz="2000" dirty="0"/>
          </a:p>
          <a:p>
            <a:pPr eaLnBrk="0" hangingPunct="0"/>
            <a:r>
              <a:rPr lang="hu-HU" sz="2000" dirty="0">
                <a:cs typeface="Times New Roman" pitchFamily="18" charset="0"/>
              </a:rPr>
              <a:t>A mássalhangzó hosszúság a magyar nyelv sajátossága. </a:t>
            </a:r>
            <a:endParaRPr lang="en-US" sz="2000" dirty="0">
              <a:cs typeface="Times New Roman" pitchFamily="18" charset="0"/>
            </a:endParaRPr>
          </a:p>
          <a:p>
            <a:pPr eaLnBrk="0" hangingPunct="0"/>
            <a:r>
              <a:rPr lang="hu-HU" sz="2000" dirty="0">
                <a:cs typeface="Times New Roman" pitchFamily="18" charset="0"/>
              </a:rPr>
              <a:t>Minden mássalhangzó lehet </a:t>
            </a:r>
            <a:r>
              <a:rPr lang="hu-HU" sz="2000" dirty="0" err="1">
                <a:cs typeface="Times New Roman" pitchFamily="18" charset="0"/>
              </a:rPr>
              <a:t>fonémikusan</a:t>
            </a:r>
            <a:r>
              <a:rPr lang="hu-HU" sz="2000" dirty="0">
                <a:cs typeface="Times New Roman" pitchFamily="18" charset="0"/>
              </a:rPr>
              <a:t> rövid, vagy hosszú (iker); </a:t>
            </a:r>
            <a:endParaRPr lang="en-US" sz="2000" dirty="0">
              <a:cs typeface="Times New Roman" pitchFamily="18" charset="0"/>
            </a:endParaRPr>
          </a:p>
          <a:p>
            <a:pPr eaLnBrk="0" hangingPunct="0"/>
            <a:r>
              <a:rPr lang="hu-HU" sz="2000" dirty="0">
                <a:cs typeface="Times New Roman" pitchFamily="18" charset="0"/>
              </a:rPr>
              <a:t>halott /h</a:t>
            </a:r>
            <a:r>
              <a:rPr lang="he-IL" sz="2000" dirty="0">
                <a:cs typeface="Times New Roman" pitchFamily="18" charset="0"/>
              </a:rPr>
              <a:t>כּ</a:t>
            </a:r>
            <a:r>
              <a:rPr lang="hu-HU" sz="2000" dirty="0" err="1">
                <a:cs typeface="Times New Roman" pitchFamily="18" charset="0"/>
              </a:rPr>
              <a:t>lot</a:t>
            </a:r>
            <a:r>
              <a:rPr lang="hu-HU" sz="2000" dirty="0">
                <a:cs typeface="Times New Roman" pitchFamily="18" charset="0"/>
              </a:rPr>
              <a:t>:/		hallott /h</a:t>
            </a:r>
            <a:r>
              <a:rPr lang="he-IL" sz="2000" dirty="0">
                <a:cs typeface="Times New Roman" pitchFamily="18" charset="0"/>
              </a:rPr>
              <a:t>כּ</a:t>
            </a:r>
            <a:r>
              <a:rPr lang="hu-HU" sz="2000" dirty="0">
                <a:cs typeface="Times New Roman" pitchFamily="18" charset="0"/>
              </a:rPr>
              <a:t>l:ot:/</a:t>
            </a:r>
            <a:endParaRPr lang="hu-HU" sz="2000" dirty="0"/>
          </a:p>
          <a:p>
            <a:pPr eaLnBrk="0" hangingPunct="0"/>
            <a:r>
              <a:rPr lang="hu-HU" sz="2000" dirty="0">
                <a:cs typeface="Times New Roman" pitchFamily="18" charset="0"/>
              </a:rPr>
              <a:t>hal /h</a:t>
            </a:r>
            <a:r>
              <a:rPr lang="he-IL" sz="2000" dirty="0">
                <a:cs typeface="Times New Roman" pitchFamily="18" charset="0"/>
              </a:rPr>
              <a:t>כּ</a:t>
            </a:r>
            <a:r>
              <a:rPr lang="hu-HU" sz="2000" dirty="0">
                <a:cs typeface="Times New Roman" pitchFamily="18" charset="0"/>
              </a:rPr>
              <a:t>l/			hall /h</a:t>
            </a:r>
            <a:r>
              <a:rPr lang="he-IL" sz="2000" dirty="0">
                <a:cs typeface="Times New Roman" pitchFamily="18" charset="0"/>
              </a:rPr>
              <a:t>כּ</a:t>
            </a:r>
            <a:r>
              <a:rPr lang="hu-HU" sz="2000" dirty="0">
                <a:cs typeface="Times New Roman" pitchFamily="18" charset="0"/>
              </a:rPr>
              <a:t>l:/</a:t>
            </a:r>
            <a:endParaRPr lang="hu-HU" sz="2000" dirty="0"/>
          </a:p>
          <a:p>
            <a:pPr eaLnBrk="0" hangingPunct="0"/>
            <a:r>
              <a:rPr lang="hu-HU" sz="2000" dirty="0">
                <a:cs typeface="Times New Roman" pitchFamily="18" charset="0"/>
              </a:rPr>
              <a:t>sok /</a:t>
            </a:r>
            <a:r>
              <a:rPr lang="hu-HU" sz="2000" dirty="0">
                <a:cs typeface="Times New Roman" pitchFamily="18" charset="0"/>
                <a:sym typeface="Symbol" pitchFamily="18" charset="2"/>
              </a:rPr>
              <a:t></a:t>
            </a:r>
            <a:r>
              <a:rPr lang="hu-HU" sz="2000" dirty="0">
                <a:cs typeface="Times New Roman" pitchFamily="18" charset="0"/>
              </a:rPr>
              <a:t>ok</a:t>
            </a:r>
            <a:r>
              <a:rPr lang="hu-HU" sz="2000" dirty="0" smtClean="0">
                <a:cs typeface="Times New Roman" pitchFamily="18" charset="0"/>
              </a:rPr>
              <a:t>/</a:t>
            </a:r>
            <a:r>
              <a:rPr lang="hu-HU" sz="2000" dirty="0">
                <a:cs typeface="Times New Roman" pitchFamily="18" charset="0"/>
                <a:sym typeface="Symbol" pitchFamily="18" charset="2"/>
              </a:rPr>
              <a:t>		sokk /</a:t>
            </a:r>
            <a:r>
              <a:rPr lang="hu-HU" sz="2000" dirty="0">
                <a:cs typeface="Times New Roman" pitchFamily="18" charset="0"/>
              </a:rPr>
              <a:t>ok:/</a:t>
            </a:r>
            <a:endParaRPr lang="hu-HU" sz="2000" dirty="0">
              <a:sym typeface="Symbol" pitchFamily="18" charset="2"/>
            </a:endParaRPr>
          </a:p>
          <a:p>
            <a:pPr eaLnBrk="0" hangingPunct="0"/>
            <a:endParaRPr lang="hu-HU" sz="2000" dirty="0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8067F-CC1D-409B-AD7C-4FFAA23D878A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340768"/>
            <a:ext cx="7613602" cy="480060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Egészítse </a:t>
            </a:r>
            <a:r>
              <a:rPr lang="hu-HU" sz="2400" dirty="0"/>
              <a:t>ki az ábrát, </a:t>
            </a:r>
            <a:r>
              <a:rPr lang="hu-HU" sz="2400" dirty="0" smtClean="0"/>
              <a:t>beírva </a:t>
            </a:r>
            <a:r>
              <a:rPr lang="hu-HU" sz="2400" dirty="0"/>
              <a:t>a keretekbe a megfelelő jelöléseket. Ismertesse az ezzel kapcsolatban tanult fogalmakat</a:t>
            </a:r>
            <a:r>
              <a:rPr lang="hu-HU" sz="2400" dirty="0" smtClean="0"/>
              <a:t>!</a:t>
            </a:r>
          </a:p>
          <a:p>
            <a:r>
              <a:rPr lang="hu-HU" sz="2400" dirty="0"/>
              <a:t>Mely beszédhang típushoz tartozik az ábrán látható </a:t>
            </a:r>
            <a:r>
              <a:rPr lang="hu-HU" sz="2400" dirty="0" smtClean="0"/>
              <a:t>spektrum?</a:t>
            </a:r>
          </a:p>
          <a:p>
            <a:pPr lvl="1">
              <a:buNone/>
            </a:pPr>
            <a:r>
              <a:rPr lang="hu-HU" sz="2400" i="1" dirty="0" smtClean="0"/>
              <a:t>					     [dB]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05B7-FA44-41F1-8E94-D38503B4D65B}" type="slidenum">
              <a:rPr lang="hu-HU" smtClean="0"/>
              <a:pPr/>
              <a:t>33</a:t>
            </a:fld>
            <a:endParaRPr lang="hu-HU" dirty="0"/>
          </a:p>
        </p:txBody>
      </p:sp>
      <p:pic>
        <p:nvPicPr>
          <p:cNvPr id="5" name="Kép 4" descr="G:\Shared\SzD\Documents\oktatás\Beszédinfó\vizsga feladat\kiegészítés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1" b="6477"/>
          <a:stretch/>
        </p:blipFill>
        <p:spPr bwMode="auto">
          <a:xfrm>
            <a:off x="5076056" y="3356992"/>
            <a:ext cx="4300380" cy="30860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Feladat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100392" y="60212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[Hz]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976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68760"/>
            <a:ext cx="7613602" cy="480060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Egészítse </a:t>
            </a:r>
            <a:r>
              <a:rPr lang="hu-HU" sz="2400" dirty="0"/>
              <a:t>ki az ábrát, </a:t>
            </a:r>
            <a:r>
              <a:rPr lang="hu-HU" sz="2400" dirty="0" smtClean="0"/>
              <a:t>beírva </a:t>
            </a:r>
            <a:r>
              <a:rPr lang="hu-HU" sz="2400" dirty="0"/>
              <a:t>a keretekbe a megfelelő jelöléseket. Ismertesse az ezzel kapcsolatban tanult fogalmakat</a:t>
            </a:r>
            <a:r>
              <a:rPr lang="hu-HU" sz="2400" dirty="0" smtClean="0"/>
              <a:t>!</a:t>
            </a:r>
          </a:p>
          <a:p>
            <a:r>
              <a:rPr lang="hu-HU" sz="2400" dirty="0"/>
              <a:t>Mely beszédhang típushoz tartozik az ábrán látható </a:t>
            </a:r>
            <a:r>
              <a:rPr lang="hu-HU" sz="2400" dirty="0" smtClean="0"/>
              <a:t>spektrum?</a:t>
            </a:r>
          </a:p>
          <a:p>
            <a:pPr lvl="1"/>
            <a:r>
              <a:rPr lang="hu-HU" sz="2400" i="1" dirty="0" smtClean="0"/>
              <a:t>Vonalas spektrum                        </a:t>
            </a:r>
            <a:r>
              <a:rPr lang="hu-HU" sz="1800" dirty="0" smtClean="0"/>
              <a:t>[dB]</a:t>
            </a:r>
          </a:p>
          <a:p>
            <a:pPr lvl="2"/>
            <a:r>
              <a:rPr lang="hu-HU" i="1" dirty="0" smtClean="0"/>
              <a:t>Alapfrekvencia: zöngés hang</a:t>
            </a:r>
          </a:p>
          <a:p>
            <a:pPr lvl="1"/>
            <a:r>
              <a:rPr lang="hu-HU" sz="2400" i="1" dirty="0" smtClean="0"/>
              <a:t>Jól látható formánsszerkezet</a:t>
            </a:r>
          </a:p>
          <a:p>
            <a:pPr lvl="2"/>
            <a:r>
              <a:rPr lang="hu-HU" i="1" dirty="0" smtClean="0"/>
              <a:t>magánhangzó</a:t>
            </a:r>
            <a:endParaRPr lang="hu-HU" i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05B7-FA44-41F1-8E94-D38503B4D65B}" type="slidenum">
              <a:rPr lang="hu-HU" smtClean="0"/>
              <a:pPr/>
              <a:t>34</a:t>
            </a:fld>
            <a:endParaRPr lang="hu-HU" dirty="0"/>
          </a:p>
        </p:txBody>
      </p:sp>
      <p:pic>
        <p:nvPicPr>
          <p:cNvPr id="5" name="Kép 4" descr="G:\Shared\SzD\Documents\oktatás\Beszédinfó\vizsga feladat\kiegészítés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1" b="6477"/>
          <a:stretch/>
        </p:blipFill>
        <p:spPr bwMode="auto">
          <a:xfrm>
            <a:off x="5076056" y="3356992"/>
            <a:ext cx="4300380" cy="30860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Feladat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100392" y="60212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[Hz]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5148064" y="630932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Fo</a:t>
            </a:r>
            <a:r>
              <a:rPr lang="hu-HU" sz="1200" dirty="0" smtClean="0"/>
              <a:t>,f1,f2,f3,……</a:t>
            </a:r>
            <a:endParaRPr lang="hu-HU" sz="12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6012160" y="342900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F1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372200" y="3717032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F2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740352" y="458112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976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b="1" dirty="0" smtClean="0"/>
              <a:t>Feladat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Milyen frekvenciatartományban legintenzívebb az '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sz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' hang spektruma?</a:t>
            </a:r>
          </a:p>
          <a:p>
            <a:pPr lvl="1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kb.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30Hz-100Hz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kb.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100Hz-300Hz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kb.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300Hz-1000Hz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kb.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1000Hz-3kHz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kb. 3kHz-10kHz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kb.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10kHz-20kHz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05B7-FA44-41F1-8E94-D38503B4D65B}" type="slidenum">
              <a:rPr lang="hu-HU" smtClean="0"/>
              <a:pPr/>
              <a:t>35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6536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925189" cy="979781"/>
          </a:xfrm>
        </p:spPr>
        <p:txBody>
          <a:bodyPr>
            <a:normAutofit/>
          </a:bodyPr>
          <a:lstStyle/>
          <a:p>
            <a:r>
              <a:rPr lang="hu-HU" sz="2800" dirty="0" smtClean="0"/>
              <a:t>Zörej </a:t>
            </a:r>
            <a:r>
              <a:rPr lang="hu-HU" sz="2800" dirty="0" err="1" smtClean="0"/>
              <a:t>gerjesztésű</a:t>
            </a:r>
            <a:r>
              <a:rPr lang="hu-HU" sz="2800" dirty="0" smtClean="0"/>
              <a:t> mássalhangzók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55446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sz="3800" dirty="0" smtClean="0">
                <a:latin typeface="Times New Roman" pitchFamily="18" charset="0"/>
                <a:cs typeface="Times New Roman" pitchFamily="18" charset="0"/>
              </a:rPr>
              <a:t>Feladat</a:t>
            </a:r>
            <a:r>
              <a:rPr lang="hu-HU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i="1" dirty="0">
                <a:latin typeface="Times New Roman" pitchFamily="18" charset="0"/>
                <a:cs typeface="Times New Roman" pitchFamily="18" charset="0"/>
              </a:rPr>
              <a:t>kása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szó időfüggvényéből kell előállítania a </a:t>
            </a:r>
            <a:r>
              <a:rPr lang="hu-HU" i="1" dirty="0" err="1">
                <a:latin typeface="Times New Roman" pitchFamily="18" charset="0"/>
                <a:cs typeface="Times New Roman" pitchFamily="18" charset="0"/>
              </a:rPr>
              <a:t>kácsa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szó időfüggvényét egy szokványos hangeditor programmal. Hogyan végzi el a feladatot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1"/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„s” 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”</a:t>
            </a:r>
            <a:r>
              <a:rPr lang="hu-HU" i="1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cs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”</a:t>
            </a:r>
          </a:p>
          <a:p>
            <a:pPr lvl="2"/>
            <a:endParaRPr lang="hu-HU" i="1" dirty="0" smtClean="0"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  <a:p>
            <a:pPr lvl="2"/>
            <a:endParaRPr lang="hu-HU" i="1" dirty="0" smtClean="0"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  <a:p>
            <a:pPr lvl="2"/>
            <a:endParaRPr lang="hu-HU" i="1" dirty="0" smtClean="0"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hu-HU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hu-HU" i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hu-HU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DE: </a:t>
            </a:r>
            <a:endParaRPr lang="hu-H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05B7-FA44-41F1-8E94-D38503B4D65B}" type="slidenum">
              <a:rPr lang="hu-HU" smtClean="0"/>
              <a:pPr/>
              <a:t>36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217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925189" cy="979781"/>
          </a:xfrm>
        </p:spPr>
        <p:txBody>
          <a:bodyPr>
            <a:normAutofit/>
          </a:bodyPr>
          <a:lstStyle/>
          <a:p>
            <a:r>
              <a:rPr lang="hu-HU" sz="2800" dirty="0" smtClean="0"/>
              <a:t>Zörej </a:t>
            </a:r>
            <a:r>
              <a:rPr lang="hu-HU" sz="2800" dirty="0" err="1" smtClean="0"/>
              <a:t>gerjesztésű</a:t>
            </a:r>
            <a:r>
              <a:rPr lang="hu-HU" sz="2800" dirty="0" smtClean="0"/>
              <a:t> mássalhangzók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55446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sz="3800" dirty="0" smtClean="0">
                <a:latin typeface="Times New Roman" pitchFamily="18" charset="0"/>
                <a:cs typeface="Times New Roman" pitchFamily="18" charset="0"/>
              </a:rPr>
              <a:t>Feladat</a:t>
            </a:r>
            <a:r>
              <a:rPr lang="hu-HU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i="1" dirty="0">
                <a:latin typeface="Times New Roman" pitchFamily="18" charset="0"/>
                <a:cs typeface="Times New Roman" pitchFamily="18" charset="0"/>
              </a:rPr>
              <a:t>kása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szó időfüggvényéből kell előállítania a </a:t>
            </a:r>
            <a:r>
              <a:rPr lang="hu-HU" i="1" dirty="0" err="1">
                <a:latin typeface="Times New Roman" pitchFamily="18" charset="0"/>
                <a:cs typeface="Times New Roman" pitchFamily="18" charset="0"/>
              </a:rPr>
              <a:t>kácsa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szó időfüggvényét egy szokványos hangeditor programmal. Hogyan végzi el a feladatot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1"/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„s” 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”</a:t>
            </a:r>
            <a:r>
              <a:rPr lang="hu-HU" i="1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cs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”</a:t>
            </a:r>
          </a:p>
          <a:p>
            <a:pPr lvl="2"/>
            <a:r>
              <a:rPr lang="hu-HU" i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Zöngétlen marad</a:t>
            </a:r>
          </a:p>
          <a:p>
            <a:pPr lvl="2"/>
            <a:r>
              <a:rPr lang="hu-HU" i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Réshang  zár-rés hang</a:t>
            </a:r>
          </a:p>
          <a:p>
            <a:pPr lvl="2"/>
            <a:r>
              <a:rPr lang="hu-HU" i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Időtartambeli különbség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Súrlódási zörej időtartama szerint hallott hangok</a:t>
            </a:r>
          </a:p>
          <a:p>
            <a:pPr lvl="1"/>
            <a:r>
              <a:rPr lang="hu-HU" i="1" dirty="0">
                <a:latin typeface="Times New Roman" pitchFamily="18" charset="0"/>
                <a:cs typeface="Times New Roman" pitchFamily="18" charset="0"/>
              </a:rPr>
              <a:t>t &gt; 100 </a:t>
            </a:r>
            <a:r>
              <a:rPr lang="hu-HU" i="1" dirty="0" err="1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hu-H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 réshang</a:t>
            </a:r>
            <a:endParaRPr lang="hu-HU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i="1" dirty="0">
                <a:latin typeface="Times New Roman" pitchFamily="18" charset="0"/>
                <a:cs typeface="Times New Roman" pitchFamily="18" charset="0"/>
              </a:rPr>
              <a:t>50 &lt; t &lt; 100 </a:t>
            </a:r>
            <a:r>
              <a:rPr lang="hu-HU" i="1" dirty="0" err="1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hu-H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 affrikáta</a:t>
            </a:r>
          </a:p>
          <a:p>
            <a:pPr lvl="1"/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hu-HU" i="1" dirty="0">
                <a:latin typeface="Times New Roman" pitchFamily="18" charset="0"/>
                <a:cs typeface="Times New Roman" pitchFamily="18" charset="0"/>
              </a:rPr>
              <a:t>&lt; 50 </a:t>
            </a:r>
            <a:r>
              <a:rPr lang="hu-HU" i="1" dirty="0" err="1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hu-H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zárhang</a:t>
            </a:r>
            <a:endParaRPr lang="hu-HU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i="1" dirty="0">
                <a:latin typeface="Times New Roman" pitchFamily="18" charset="0"/>
                <a:cs typeface="Times New Roman" pitchFamily="18" charset="0"/>
              </a:rPr>
              <a:t>DE: a képzési hely 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ugyanaz</a:t>
            </a:r>
            <a:endParaRPr lang="hu-H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05B7-FA44-41F1-8E94-D38503B4D65B}" type="slidenum">
              <a:rPr lang="hu-HU" smtClean="0"/>
              <a:pPr/>
              <a:t>37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217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7004" y="4189720"/>
            <a:ext cx="8084494" cy="1852107"/>
          </a:xfrm>
        </p:spPr>
        <p:txBody>
          <a:bodyPr>
            <a:noAutofit/>
          </a:bodyPr>
          <a:lstStyle/>
          <a:p>
            <a:pPr marL="11520" marR="4608" indent="0">
              <a:lnSpc>
                <a:spcPts val="1696"/>
              </a:lnSpc>
              <a:buNone/>
            </a:pPr>
            <a:r>
              <a:rPr lang="hu-HU" sz="2200" b="1" spc="5" dirty="0">
                <a:cs typeface="Arial"/>
              </a:rPr>
              <a:t>Feladat:</a:t>
            </a:r>
          </a:p>
          <a:p>
            <a:pPr marL="11520" marR="4608" indent="0">
              <a:lnSpc>
                <a:spcPts val="1696"/>
              </a:lnSpc>
              <a:buNone/>
            </a:pPr>
            <a:r>
              <a:rPr lang="hu-HU" sz="1500" spc="5" dirty="0">
                <a:cs typeface="Arial"/>
              </a:rPr>
              <a:t>Az </a:t>
            </a:r>
            <a:r>
              <a:rPr lang="hu-HU" sz="1500" dirty="0">
                <a:cs typeface="Arial"/>
              </a:rPr>
              <a:t>alábbi ábrán egy három  beszédhangból álló </a:t>
            </a:r>
            <a:r>
              <a:rPr lang="hu-HU" sz="1500" spc="5" dirty="0">
                <a:cs typeface="Arial"/>
              </a:rPr>
              <a:t>szó  </a:t>
            </a:r>
            <a:r>
              <a:rPr lang="hu-HU" sz="1500" dirty="0">
                <a:cs typeface="Arial"/>
              </a:rPr>
              <a:t>időfüggvénye (felső </a:t>
            </a:r>
            <a:r>
              <a:rPr lang="hu-HU" sz="1500" spc="5" dirty="0">
                <a:cs typeface="Arial"/>
              </a:rPr>
              <a:t>sáv),  </a:t>
            </a:r>
            <a:r>
              <a:rPr lang="hu-HU" sz="1500" dirty="0" err="1">
                <a:cs typeface="Arial"/>
              </a:rPr>
              <a:t>spektrogramja</a:t>
            </a:r>
            <a:r>
              <a:rPr lang="hu-HU" sz="1500" dirty="0">
                <a:cs typeface="Arial"/>
              </a:rPr>
              <a:t> </a:t>
            </a:r>
            <a:r>
              <a:rPr lang="hu-HU" sz="1500" spc="5" dirty="0">
                <a:cs typeface="Arial"/>
              </a:rPr>
              <a:t>(középső sáv)  </a:t>
            </a:r>
            <a:r>
              <a:rPr lang="hu-HU" sz="1500" dirty="0">
                <a:cs typeface="Arial"/>
              </a:rPr>
              <a:t>és alapfrekvencia görbéje  (alsó </a:t>
            </a:r>
            <a:r>
              <a:rPr lang="hu-HU" sz="1500" spc="5" dirty="0">
                <a:cs typeface="Arial"/>
              </a:rPr>
              <a:t>sáv)</a:t>
            </a:r>
            <a:r>
              <a:rPr lang="hu-HU" sz="1500" spc="-36" dirty="0">
                <a:cs typeface="Arial"/>
              </a:rPr>
              <a:t> </a:t>
            </a:r>
            <a:r>
              <a:rPr lang="hu-HU" sz="1500" dirty="0">
                <a:cs typeface="Arial"/>
              </a:rPr>
              <a:t>látható. </a:t>
            </a:r>
          </a:p>
          <a:p>
            <a:pPr marL="270724" marR="4608" indent="-259204">
              <a:lnSpc>
                <a:spcPts val="1696"/>
              </a:lnSpc>
            </a:pPr>
            <a:r>
              <a:rPr lang="hu-HU" sz="1500" spc="5" dirty="0">
                <a:cs typeface="Arial"/>
              </a:rPr>
              <a:t>Húzza be a </a:t>
            </a:r>
            <a:r>
              <a:rPr lang="hu-HU" sz="1500" dirty="0">
                <a:cs typeface="Arial"/>
              </a:rPr>
              <a:t>beszédhangok  határait.</a:t>
            </a:r>
            <a:r>
              <a:rPr lang="hu-HU" sz="1500" spc="-32" dirty="0">
                <a:cs typeface="Arial"/>
              </a:rPr>
              <a:t> </a:t>
            </a:r>
            <a:r>
              <a:rPr lang="hu-HU" sz="1500" dirty="0">
                <a:cs typeface="Arial"/>
              </a:rPr>
              <a:t>Indokoljon! </a:t>
            </a:r>
            <a:r>
              <a:rPr lang="hu-HU" sz="1500" spc="5" dirty="0">
                <a:cs typeface="Arial"/>
              </a:rPr>
              <a:t>Jellemezze a </a:t>
            </a:r>
            <a:r>
              <a:rPr lang="hu-HU" sz="1500" dirty="0">
                <a:cs typeface="Arial"/>
              </a:rPr>
              <a:t>beszédhangok  sajátosságait </a:t>
            </a:r>
            <a:r>
              <a:rPr lang="hu-HU" sz="1500" spc="5" dirty="0">
                <a:cs typeface="Arial"/>
              </a:rPr>
              <a:t>a </a:t>
            </a:r>
            <a:r>
              <a:rPr lang="hu-HU" sz="1500" dirty="0">
                <a:cs typeface="Arial"/>
              </a:rPr>
              <a:t>tanultak  alapján.</a:t>
            </a:r>
          </a:p>
          <a:p>
            <a:pPr marL="270724" marR="48385" indent="-259204">
              <a:lnSpc>
                <a:spcPts val="1696"/>
              </a:lnSpc>
              <a:spcBef>
                <a:spcPts val="671"/>
              </a:spcBef>
              <a:tabLst>
                <a:tab pos="789708" algn="l"/>
              </a:tabLst>
            </a:pPr>
            <a:r>
              <a:rPr lang="hu-HU" sz="1500" dirty="0">
                <a:cs typeface="Arial"/>
              </a:rPr>
              <a:t>Próbálja  meghatározni </a:t>
            </a:r>
            <a:r>
              <a:rPr lang="hu-HU" sz="1500" spc="5" dirty="0">
                <a:cs typeface="Arial"/>
              </a:rPr>
              <a:t>a</a:t>
            </a:r>
            <a:r>
              <a:rPr lang="hu-HU" sz="1500" spc="-9" dirty="0">
                <a:cs typeface="Arial"/>
              </a:rPr>
              <a:t> </a:t>
            </a:r>
            <a:r>
              <a:rPr lang="hu-HU" sz="1500" dirty="0">
                <a:cs typeface="Arial"/>
              </a:rPr>
              <a:t>hangsort. Indokoljon!</a:t>
            </a:r>
          </a:p>
          <a:p>
            <a:pPr marL="270724" marR="191235" indent="-259204">
              <a:lnSpc>
                <a:spcPts val="1696"/>
              </a:lnSpc>
              <a:spcBef>
                <a:spcPts val="708"/>
              </a:spcBef>
            </a:pPr>
            <a:r>
              <a:rPr lang="hu-HU" sz="1500" dirty="0">
                <a:cs typeface="Arial"/>
              </a:rPr>
              <a:t>Minden hangra adja </a:t>
            </a:r>
            <a:r>
              <a:rPr lang="hu-HU" sz="1500" spc="5" dirty="0">
                <a:cs typeface="Arial"/>
              </a:rPr>
              <a:t>meg a  </a:t>
            </a:r>
            <a:r>
              <a:rPr lang="hu-HU" sz="1500" dirty="0">
                <a:cs typeface="Arial"/>
              </a:rPr>
              <a:t>gerjesztés</a:t>
            </a:r>
            <a:r>
              <a:rPr lang="hu-HU" sz="1500" spc="-50" dirty="0">
                <a:cs typeface="Arial"/>
              </a:rPr>
              <a:t> </a:t>
            </a:r>
            <a:r>
              <a:rPr lang="hu-HU" sz="1500" spc="5" dirty="0">
                <a:cs typeface="Arial"/>
              </a:rPr>
              <a:t>típusát!</a:t>
            </a:r>
            <a:endParaRPr lang="hu-HU" sz="1500" dirty="0">
              <a:cs typeface="Arial"/>
            </a:endParaRPr>
          </a:p>
          <a:p>
            <a:pPr marL="270724" marR="452742" indent="-259204">
              <a:lnSpc>
                <a:spcPts val="1696"/>
              </a:lnSpc>
              <a:spcBef>
                <a:spcPts val="671"/>
              </a:spcBef>
            </a:pPr>
            <a:r>
              <a:rPr lang="hu-HU" sz="1500" dirty="0">
                <a:cs typeface="Arial"/>
              </a:rPr>
              <a:t>Női, férfi, </a:t>
            </a:r>
            <a:r>
              <a:rPr lang="hu-HU" sz="1500" spc="5" dirty="0">
                <a:cs typeface="Arial"/>
              </a:rPr>
              <a:t>vagy gyermek  beszéde van a  </a:t>
            </a:r>
            <a:r>
              <a:rPr lang="hu-HU" sz="1500" dirty="0" err="1">
                <a:cs typeface="Arial"/>
              </a:rPr>
              <a:t>spektrogramon</a:t>
            </a:r>
            <a:r>
              <a:rPr lang="hu-HU" sz="1500" dirty="0">
                <a:cs typeface="Arial"/>
              </a:rPr>
              <a:t>?</a:t>
            </a:r>
          </a:p>
          <a:p>
            <a:endParaRPr lang="hu-HU" sz="15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pPr/>
              <a:t>38</a:t>
            </a:fld>
            <a:endParaRPr lang="hu-HU"/>
          </a:p>
        </p:txBody>
      </p:sp>
      <p:sp>
        <p:nvSpPr>
          <p:cNvPr id="7" name="object 9"/>
          <p:cNvSpPr/>
          <p:nvPr/>
        </p:nvSpPr>
        <p:spPr>
          <a:xfrm>
            <a:off x="1255285" y="247811"/>
            <a:ext cx="5631506" cy="3764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56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3444" y="109498"/>
            <a:ext cx="8179861" cy="1325562"/>
          </a:xfrm>
        </p:spPr>
        <p:txBody>
          <a:bodyPr/>
          <a:lstStyle/>
          <a:p>
            <a:r>
              <a:rPr lang="hu-HU" sz="3600" dirty="0" smtClean="0"/>
              <a:t>Egyes beszédhangok spektruma egy szón belül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435061"/>
            <a:ext cx="8534400" cy="48022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sz="2400" b="1" dirty="0" smtClean="0"/>
              <a:t>Feladat:</a:t>
            </a:r>
            <a:r>
              <a:rPr lang="hu-HU" dirty="0" smtClean="0"/>
              <a:t> </a:t>
            </a:r>
          </a:p>
          <a:p>
            <a:pPr marL="0" indent="0">
              <a:buNone/>
            </a:pPr>
            <a:r>
              <a:rPr lang="hu-HU" dirty="0" smtClean="0"/>
              <a:t>A Kossuth Rádió egyik férfi rádióbemondóját vizsgálják a gégészeten. A </a:t>
            </a:r>
            <a:r>
              <a:rPr lang="hu-HU" b="1" i="1" dirty="0">
                <a:solidFill>
                  <a:srgbClr val="FF0000"/>
                </a:solidFill>
              </a:rPr>
              <a:t>száz</a:t>
            </a:r>
            <a:r>
              <a:rPr lang="hu-HU" dirty="0"/>
              <a:t> szót kell kiejtenie, ezt veszik fel először egy jó minőségű mikrofonnal, másodszor egy vezetékes telefonon keresztül. A hangfelvételeket elemzik. Válaszoljon a feltett kérdésekre indoklással együtt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pPr marL="957198" lvl="1" indent="-503789">
              <a:buFont typeface="+mj-lt"/>
              <a:buAutoNum type="alphaLcParenR"/>
            </a:pPr>
            <a:r>
              <a:rPr lang="hu-HU" dirty="0" smtClean="0"/>
              <a:t>Mennyi </a:t>
            </a:r>
            <a:r>
              <a:rPr lang="hu-HU" dirty="0"/>
              <a:t>lehet a bemondó alapfrekvenciája</a:t>
            </a:r>
            <a:r>
              <a:rPr lang="hu-HU" dirty="0" smtClean="0"/>
              <a:t>?</a:t>
            </a:r>
          </a:p>
          <a:p>
            <a:pPr marL="604547" lvl="2" indent="0">
              <a:buNone/>
            </a:pPr>
            <a:endParaRPr lang="hu-HU" dirty="0"/>
          </a:p>
          <a:p>
            <a:pPr marL="957198" lvl="1" indent="-503789">
              <a:buFont typeface="+mj-lt"/>
              <a:buAutoNum type="alphaLcParenR"/>
            </a:pPr>
            <a:r>
              <a:rPr lang="hu-HU" dirty="0" smtClean="0"/>
              <a:t>Rajzolja </a:t>
            </a:r>
            <a:r>
              <a:rPr lang="hu-HU" dirty="0"/>
              <a:t>fel a bemondó zöngéjének nyomás-idő </a:t>
            </a:r>
            <a:r>
              <a:rPr lang="hu-HU" dirty="0" smtClean="0"/>
              <a:t>függvényét, </a:t>
            </a:r>
            <a:r>
              <a:rPr lang="hu-HU" dirty="0" smtClean="0">
                <a:solidFill>
                  <a:srgbClr val="002060"/>
                </a:solidFill>
              </a:rPr>
              <a:t>ha az alapfrekvencia 100Hz!</a:t>
            </a:r>
            <a:r>
              <a:rPr lang="hu-HU" dirty="0" smtClean="0"/>
              <a:t> Jellemezze! </a:t>
            </a:r>
            <a:r>
              <a:rPr lang="hu-HU" dirty="0"/>
              <a:t>2 cm=10 </a:t>
            </a:r>
            <a:r>
              <a:rPr lang="hu-HU" dirty="0" err="1" smtClean="0"/>
              <a:t>ms</a:t>
            </a:r>
            <a:endParaRPr lang="hu-HU" dirty="0" smtClean="0"/>
          </a:p>
          <a:p>
            <a:pPr lvl="3"/>
            <a:endParaRPr lang="hu-HU" dirty="0" smtClean="0"/>
          </a:p>
          <a:p>
            <a:pPr lvl="3"/>
            <a:endParaRPr lang="hu-HU" dirty="0"/>
          </a:p>
          <a:p>
            <a:pPr marL="957198" lvl="1" indent="-503789">
              <a:buFont typeface="+mj-lt"/>
              <a:buAutoNum type="alphaLcParenR"/>
            </a:pPr>
            <a:r>
              <a:rPr lang="hu-HU" dirty="0" smtClean="0"/>
              <a:t>Hány </a:t>
            </a:r>
            <a:r>
              <a:rPr lang="hu-HU" dirty="0" smtClean="0"/>
              <a:t>részhangot </a:t>
            </a:r>
            <a:r>
              <a:rPr lang="hu-HU" dirty="0"/>
              <a:t>számolhatunk meg az </a:t>
            </a:r>
            <a:r>
              <a:rPr lang="hu-HU" dirty="0" smtClean="0"/>
              <a:t>„á” </a:t>
            </a:r>
            <a:r>
              <a:rPr lang="hu-HU" dirty="0"/>
              <a:t>hangban a mikrofonos </a:t>
            </a:r>
            <a:r>
              <a:rPr lang="hu-HU" dirty="0" smtClean="0"/>
              <a:t>felvételen, </a:t>
            </a:r>
            <a:r>
              <a:rPr lang="hu-HU" dirty="0" smtClean="0">
                <a:solidFill>
                  <a:srgbClr val="002060"/>
                </a:solidFill>
              </a:rPr>
              <a:t>ha a mikrofon felső átviteli frekvenciája 8kHz?</a:t>
            </a:r>
          </a:p>
          <a:p>
            <a:pPr lvl="2"/>
            <a:endParaRPr lang="hu-HU" i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05B7-FA44-41F1-8E94-D38503B4D65B}" type="slidenum">
              <a:rPr lang="hu-HU" smtClean="0"/>
              <a:pPr/>
              <a:t>39</a:t>
            </a:fld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4986511" y="6311900"/>
            <a:ext cx="3345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i="1" dirty="0" smtClean="0"/>
              <a:t>Részhang=</a:t>
            </a:r>
            <a:r>
              <a:rPr lang="hu-HU" sz="1600" i="1" dirty="0" err="1" smtClean="0"/>
              <a:t>alaphang+felharmónikusok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68291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-10765"/>
            <a:ext cx="8648797" cy="6191288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637287" y="5716638"/>
            <a:ext cx="2295532" cy="4189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GB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pPr/>
              <a:t>4</a:t>
            </a:fld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637287" y="5671744"/>
            <a:ext cx="2073673" cy="42231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hu-HU" sz="2200" dirty="0" smtClean="0"/>
              <a:t>Segítene kérem?</a:t>
            </a:r>
            <a:endParaRPr lang="en-GB" sz="2200" dirty="0"/>
          </a:p>
        </p:txBody>
      </p:sp>
      <p:sp>
        <p:nvSpPr>
          <p:cNvPr id="6" name="Téglalap 5"/>
          <p:cNvSpPr/>
          <p:nvPr/>
        </p:nvSpPr>
        <p:spPr>
          <a:xfrm>
            <a:off x="696870" y="6292663"/>
            <a:ext cx="8429985" cy="360755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r>
              <a:rPr lang="hu-HU" dirty="0"/>
              <a:t>Láthatóak-e valahol formánsok? Ha igen, hol, ha nem, miért nem</a:t>
            </a:r>
            <a:r>
              <a:rPr lang="hu-HU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01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3444" y="109498"/>
            <a:ext cx="8179861" cy="1325562"/>
          </a:xfrm>
        </p:spPr>
        <p:txBody>
          <a:bodyPr/>
          <a:lstStyle/>
          <a:p>
            <a:r>
              <a:rPr lang="hu-HU" sz="3600" dirty="0" smtClean="0"/>
              <a:t>Egyes beszédhangok spektruma egy szón belül</a:t>
            </a:r>
            <a:endParaRPr lang="hu-HU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435061"/>
                <a:ext cx="8534400" cy="4802251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hu-HU" sz="2400" b="1" dirty="0" smtClean="0"/>
                  <a:t>Feladat:</a:t>
                </a:r>
                <a:r>
                  <a:rPr lang="hu-HU" dirty="0" smtClean="0"/>
                  <a:t> </a:t>
                </a:r>
              </a:p>
              <a:p>
                <a:pPr marL="0" indent="0">
                  <a:buNone/>
                </a:pPr>
                <a:r>
                  <a:rPr lang="hu-HU" dirty="0" smtClean="0"/>
                  <a:t>A Kossuth Rádió egyik férfi rádióbemondóját vizsgálják a gégészeten. A </a:t>
                </a:r>
                <a:r>
                  <a:rPr lang="hu-HU" b="1" i="1" dirty="0">
                    <a:solidFill>
                      <a:srgbClr val="FF0000"/>
                    </a:solidFill>
                  </a:rPr>
                  <a:t>száz</a:t>
                </a:r>
                <a:r>
                  <a:rPr lang="hu-HU" dirty="0"/>
                  <a:t> szót kell kiejtenie, ezt veszik fel először egy jó minőségű mikrofonnal, másodszor egy vezetékes telefonon keresztül. A hangfelvételeket elemzik. Válaszoljon a feltett kérdésekre indoklással együtt</a:t>
                </a:r>
                <a:r>
                  <a:rPr lang="hu-HU" dirty="0" smtClean="0"/>
                  <a:t>.</a:t>
                </a:r>
              </a:p>
              <a:p>
                <a:endParaRPr lang="hu-HU" dirty="0"/>
              </a:p>
              <a:p>
                <a:pPr marL="957198" lvl="1" indent="-503789">
                  <a:buFont typeface="+mj-lt"/>
                  <a:buAutoNum type="alphaLcParenR"/>
                </a:pPr>
                <a:r>
                  <a:rPr lang="hu-HU" dirty="0" smtClean="0"/>
                  <a:t>Mennyi </a:t>
                </a:r>
                <a:r>
                  <a:rPr lang="hu-HU" dirty="0"/>
                  <a:t>lehet a bemondó alapfrekvenciája</a:t>
                </a:r>
                <a:r>
                  <a:rPr lang="hu-HU" dirty="0" smtClean="0"/>
                  <a:t>?</a:t>
                </a:r>
              </a:p>
              <a:p>
                <a:pPr lvl="2"/>
                <a:r>
                  <a:rPr lang="hu-HU" i="1" dirty="0" smtClean="0"/>
                  <a:t>Férfi bemondó: </a:t>
                </a:r>
                <a:r>
                  <a:rPr lang="hu-HU" i="1" dirty="0" err="1" smtClean="0"/>
                  <a:t>kb</a:t>
                </a:r>
                <a:r>
                  <a:rPr lang="hu-HU" i="1" dirty="0" smtClean="0"/>
                  <a:t> 100 Hz átlagos alapfrekvencia</a:t>
                </a:r>
              </a:p>
              <a:p>
                <a:pPr marL="604547" lvl="2" indent="0">
                  <a:buNone/>
                </a:pPr>
                <a:endParaRPr lang="hu-HU" dirty="0"/>
              </a:p>
              <a:p>
                <a:pPr marL="957198" lvl="1" indent="-503789">
                  <a:buFont typeface="+mj-lt"/>
                  <a:buAutoNum type="alphaLcParenR"/>
                </a:pPr>
                <a:r>
                  <a:rPr lang="hu-HU" dirty="0" smtClean="0"/>
                  <a:t>Rajzolja </a:t>
                </a:r>
                <a:r>
                  <a:rPr lang="hu-HU" dirty="0"/>
                  <a:t>fel a bemondó zöngéjének nyomás-idő </a:t>
                </a:r>
                <a:r>
                  <a:rPr lang="hu-HU" dirty="0" smtClean="0"/>
                  <a:t>függvényét, </a:t>
                </a:r>
                <a:r>
                  <a:rPr lang="hu-HU" dirty="0" smtClean="0">
                    <a:solidFill>
                      <a:srgbClr val="002060"/>
                    </a:solidFill>
                  </a:rPr>
                  <a:t>ha az alapfrekvencia 100Hz!</a:t>
                </a:r>
                <a:r>
                  <a:rPr lang="hu-HU" dirty="0" smtClean="0"/>
                  <a:t> Jellemezze! </a:t>
                </a:r>
                <a:r>
                  <a:rPr lang="hu-HU" dirty="0"/>
                  <a:t>2 cm=10 </a:t>
                </a:r>
                <a:r>
                  <a:rPr lang="hu-HU" dirty="0" err="1" smtClean="0"/>
                  <a:t>ms</a:t>
                </a:r>
                <a:endParaRPr lang="hu-HU" dirty="0" smtClean="0"/>
              </a:p>
              <a:p>
                <a:pPr lvl="2"/>
                <a:r>
                  <a:rPr lang="hu-HU" i="1" dirty="0" smtClean="0"/>
                  <a:t>Ábra paraméterei:</a:t>
                </a:r>
              </a:p>
              <a:p>
                <a:pPr lvl="3"/>
                <a:r>
                  <a:rPr lang="hu-HU" i="1" dirty="0" smtClean="0"/>
                  <a:t>Hullámforma rajzolása, kvázi </a:t>
                </a:r>
                <a:r>
                  <a:rPr lang="hu-HU" i="1" dirty="0" smtClean="0"/>
                  <a:t>fűrészfog (háromszög) </a:t>
                </a:r>
                <a:r>
                  <a:rPr lang="hu-HU" i="1" dirty="0" smtClean="0"/>
                  <a:t>jellegű jel, periódusidő: 0.01 s</a:t>
                </a:r>
              </a:p>
              <a:p>
                <a:pPr lvl="3"/>
                <a:endParaRPr lang="hu-HU" dirty="0"/>
              </a:p>
              <a:p>
                <a:pPr marL="957198" lvl="1" indent="-503789">
                  <a:buFont typeface="+mj-lt"/>
                  <a:buAutoNum type="alphaLcParenR"/>
                </a:pPr>
                <a:r>
                  <a:rPr lang="hu-HU" dirty="0" smtClean="0"/>
                  <a:t>Hány </a:t>
                </a:r>
                <a:r>
                  <a:rPr lang="hu-HU" dirty="0" smtClean="0"/>
                  <a:t>részhangot </a:t>
                </a:r>
                <a:r>
                  <a:rPr lang="hu-HU" dirty="0"/>
                  <a:t>számolhatunk meg az </a:t>
                </a:r>
                <a:r>
                  <a:rPr lang="hu-HU" dirty="0" smtClean="0"/>
                  <a:t>„á” </a:t>
                </a:r>
                <a:r>
                  <a:rPr lang="hu-HU" dirty="0"/>
                  <a:t>hangban a mikrofonos </a:t>
                </a:r>
                <a:r>
                  <a:rPr lang="hu-HU" dirty="0" smtClean="0"/>
                  <a:t>felvételen, </a:t>
                </a:r>
                <a:r>
                  <a:rPr lang="hu-HU" dirty="0" smtClean="0">
                    <a:solidFill>
                      <a:srgbClr val="002060"/>
                    </a:solidFill>
                  </a:rPr>
                  <a:t>ha a mikrofon felső átviteli frekvenciája 8kHz?</a:t>
                </a:r>
              </a:p>
              <a:p>
                <a:pPr lvl="2"/>
                <a:r>
                  <a:rPr lang="hu-HU" i="1" dirty="0" smtClean="0"/>
                  <a:t>A </a:t>
                </a:r>
                <a:r>
                  <a:rPr lang="hu-HU" i="1" dirty="0" err="1" smtClean="0"/>
                  <a:t>felharmonikusok</a:t>
                </a:r>
                <a:r>
                  <a:rPr lang="hu-HU" i="1" dirty="0" smtClean="0"/>
                  <a:t> az alapfrekvencia egészszámú többszörösei</a:t>
                </a:r>
              </a:p>
              <a:p>
                <a:pPr lvl="2"/>
                <a:r>
                  <a:rPr lang="hu-HU" i="1" dirty="0" smtClean="0"/>
                  <a:t>A mintavételi frekvenciától függ: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𝑓𝑒𝑙h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skw"/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𝑚𝑖𝑛𝑡𝑎𝑣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é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𝑡𝑒𝑙𝑖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𝑓𝑟𝑒𝑘𝑣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num>
                          <m:den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𝑎𝑙𝑎𝑝𝑓𝑟𝑒𝑘𝑣𝑒𝑛𝑐𝑖𝑎</m:t>
                        </m:r>
                      </m:den>
                    </m:f>
                  </m:oMath>
                </a14:m>
                <a:endParaRPr lang="hu-HU" i="1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435061"/>
                <a:ext cx="8534400" cy="4802251"/>
              </a:xfrm>
              <a:blipFill>
                <a:blip r:embed="rId2"/>
                <a:stretch>
                  <a:fillRect l="-714" t="-127" r="-1214" b="-3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05B7-FA44-41F1-8E94-D38503B4D65B}" type="slidenum">
              <a:rPr lang="hu-HU" smtClean="0"/>
              <a:pPr/>
              <a:t>40</a:t>
            </a:fld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4986511" y="6311900"/>
            <a:ext cx="3345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i="1" dirty="0" smtClean="0"/>
              <a:t>Részhang=</a:t>
            </a:r>
            <a:r>
              <a:rPr lang="hu-HU" sz="1600" i="1" dirty="0" err="1" smtClean="0"/>
              <a:t>alaphang+felharmónikusok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68381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-220062" y="1844824"/>
            <a:ext cx="9520940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42925" indent="-542925" algn="ctr"/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Szupraszegmentális leírás</a:t>
            </a:r>
          </a:p>
          <a:p>
            <a:pPr marL="542925" indent="-542925" algn="ctr"/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A beszéd zenei elemeinek </a:t>
            </a:r>
            <a:r>
              <a:rPr lang="hu-HU" sz="3200" b="1" dirty="0" err="1" smtClean="0">
                <a:latin typeface="Times New Roman" pitchFamily="18" charset="0"/>
                <a:cs typeface="Times New Roman" pitchFamily="18" charset="0"/>
              </a:rPr>
              <a:t>leirása</a:t>
            </a: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 a prozódia</a:t>
            </a:r>
          </a:p>
          <a:p>
            <a:pPr marL="542925" indent="-542925" algn="ctr"/>
            <a:endParaRPr lang="hu-H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42925" indent="-542925" algn="ctr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Elemei:</a:t>
            </a:r>
          </a:p>
          <a:p>
            <a:pPr marL="542925" indent="-542925" algn="ctr"/>
            <a:r>
              <a:rPr lang="hu-HU" sz="2400" i="1" dirty="0" smtClean="0">
                <a:latin typeface="Times New Roman" pitchFamily="18" charset="0"/>
                <a:cs typeface="Times New Roman" pitchFamily="18" charset="0"/>
              </a:rPr>
              <a:t>HANGLEJTÉS, HANGSÚLY, BESZÉDTEMPÓ, SZÜNETEK, HANGSZÍN</a:t>
            </a:r>
          </a:p>
          <a:p>
            <a:pPr marL="542925" indent="-542925" algn="ctr"/>
            <a:endParaRPr lang="hu-H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4"/>
          <p:cNvSpPr txBox="1">
            <a:spLocks noChangeArrowheads="1"/>
          </p:cNvSpPr>
          <p:nvPr/>
        </p:nvSpPr>
        <p:spPr bwMode="auto">
          <a:xfrm>
            <a:off x="251520" y="764704"/>
            <a:ext cx="8739893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42925" indent="-542925"/>
            <a:endParaRPr lang="hu-HU" i="1" dirty="0"/>
          </a:p>
          <a:p>
            <a:pPr marL="542925" indent="-542925"/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Hanglejtés: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Alaphangváltozás. Hangmagasság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szintje, 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indent="-542925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		       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hangmagasság-változás irányát, 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hangmenetet adja meg. 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marL="542925" indent="-542925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		       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hangmagasság változás három lehetséges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iránya:</a:t>
            </a:r>
          </a:p>
          <a:p>
            <a:pPr marL="542925" indent="-542925"/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		       			ereszkedés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, a szinttartás és az emelkedés</a:t>
            </a:r>
          </a:p>
          <a:p>
            <a:pPr marL="542925" indent="-542925"/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hu-H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42925" indent="-542925"/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marL="542925" indent="-542925"/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tonális nyelvekben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hanglejtés a szó szintjén önálló nyelvi tényezőként 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indent="-542925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		       működik. Tehát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jelentésmeghatározó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szerepe van.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marL="542925" indent="-542925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marL="542925" indent="-542925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		       Európában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beszélt nyelvek közül a szerbhorvát, a litván, a svéd 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indent="-542925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				és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norvég.</a:t>
            </a:r>
          </a:p>
          <a:p>
            <a:pPr marL="542925" indent="-542925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542925" indent="-542925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monoton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nyelvekben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szószinten nincs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jelentésmeghatározó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szerepe. </a:t>
            </a:r>
          </a:p>
          <a:p>
            <a:pPr marL="542925" indent="-542925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		       </a:t>
            </a:r>
          </a:p>
          <a:p>
            <a:pPr marL="542925" indent="-542925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		       A 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hanglejtésnek a mondat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szintjén teljesedik ki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funkciója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42925" indent="-542925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	      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ennek megfelelően egy szónak 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hanglejtése attól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függően ereszkedő, 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indent="-542925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	       szinttartó  vagy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emelkedő, hogy milyen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típusú mondatban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indent="-542925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	       annak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mely pontján és milyen mondattani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szerepben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áll.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924757-74AC-4A82-A214-E36728F126F8}" type="slidenum">
              <a:rPr lang="hu-HU" smtClean="0"/>
              <a:pPr>
                <a:defRPr/>
              </a:pPr>
              <a:t>42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magyar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12875"/>
            <a:ext cx="8686800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4572000" y="3716338"/>
            <a:ext cx="3455988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/>
              <a:t>MimEd’mO: mozibOn?</a:t>
            </a:r>
            <a:endParaRPr lang="en-US"/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7451725" y="3213100"/>
            <a:ext cx="121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kOtizEnel?</a:t>
            </a:r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4280A-2BF2-48EC-881A-2DC2335EDE5C}" type="slidenum">
              <a:rPr lang="hu-HU" smtClean="0"/>
              <a:pPr>
                <a:defRPr/>
              </a:pPr>
              <a:t>43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4"/>
          <p:cNvSpPr txBox="1">
            <a:spLocks noChangeArrowheads="1"/>
          </p:cNvSpPr>
          <p:nvPr/>
        </p:nvSpPr>
        <p:spPr bwMode="auto">
          <a:xfrm>
            <a:off x="67156" y="620688"/>
            <a:ext cx="898194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Hangsúly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lehet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akár az intenzitás, akár az időtartam, akár a frekvencia </a:t>
            </a:r>
          </a:p>
          <a:p>
            <a:pPr marL="457200" indent="-457200"/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								csúcsértéke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Hogy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hangsúlyt észleljünk a megnyilatkozásban (</a:t>
            </a: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a hangerőváltozás irányát </a:t>
            </a:r>
          </a:p>
          <a:p>
            <a:pPr marL="457200" indent="-457200"/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gyengülő, szinttartó, erősödő)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a szótagok között 10 dB feletti hangerőkülönbségnek </a:t>
            </a:r>
          </a:p>
          <a:p>
            <a:pPr marL="457200" indent="-457200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kis tercet meghaladó hangközkülönbségnek kell lennie. </a:t>
            </a:r>
          </a:p>
          <a:p>
            <a:pPr marL="457200" indent="-457200"/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Kötött hangsúlyról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beszélünk, amikor 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hangsornak 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mindig ugyanazt a sorszámú 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szótagját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emeljük ki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	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magyar nyelvben mindig a szó első szótagja viseli a hangsúlyt. </a:t>
            </a:r>
          </a:p>
          <a:p>
            <a:pPr marL="457200" indent="-457200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	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francia nyelvben, pl. mindig az utolsó szótagon, a lengyelben az utolsó </a:t>
            </a:r>
          </a:p>
          <a:p>
            <a:pPr marL="457200" indent="-457200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	előtti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szótagon van a hangsúly. </a:t>
            </a:r>
          </a:p>
          <a:p>
            <a:pPr marL="457200" indent="-457200"/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Szabad hangsúlyról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beszélünk, ha a hangsúly helye szavanként változik, </a:t>
            </a:r>
          </a:p>
          <a:p>
            <a:pPr marL="457200" indent="-457200"/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pl. az angol nyelvben. 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CF74B-3775-4393-9BA2-5A7C026B6407}" type="slidenum">
              <a:rPr lang="hu-HU" smtClean="0"/>
              <a:pPr>
                <a:defRPr/>
              </a:pPr>
              <a:t>44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4"/>
          <p:cNvSpPr txBox="1">
            <a:spLocks noChangeArrowheads="1"/>
          </p:cNvSpPr>
          <p:nvPr/>
        </p:nvSpPr>
        <p:spPr bwMode="auto">
          <a:xfrm>
            <a:off x="395536" y="0"/>
            <a:ext cx="8304389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371600" lvl="2" indent="-457200"/>
            <a:endParaRPr lang="hu-H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Időtartam és beszédsebesség</a:t>
            </a:r>
          </a:p>
          <a:p>
            <a:pPr marL="1371600" lvl="2" indent="-457200"/>
            <a:endParaRPr lang="hu-HU" dirty="0"/>
          </a:p>
          <a:p>
            <a:pPr marL="1371600" lvl="2" indent="-457200"/>
            <a:endParaRPr lang="hu-HU" dirty="0"/>
          </a:p>
          <a:p>
            <a:pPr marL="1371600" lvl="2" indent="-457200"/>
            <a:r>
              <a:rPr lang="hu-HU" dirty="0"/>
              <a:t>A </a:t>
            </a:r>
            <a:r>
              <a:rPr lang="hu-HU" b="1" dirty="0"/>
              <a:t>beszédtempó</a:t>
            </a:r>
            <a:r>
              <a:rPr lang="hu-HU" dirty="0"/>
              <a:t>: </a:t>
            </a:r>
          </a:p>
          <a:p>
            <a:pPr marL="1371600" lvl="2" indent="-457200"/>
            <a:r>
              <a:rPr lang="hu-HU" dirty="0" smtClean="0"/>
              <a:t>az időegységre jutó beszédhangok, szótagok, ritkábban szavak száma </a:t>
            </a:r>
          </a:p>
          <a:p>
            <a:pPr marL="1371600" lvl="2" indent="-457200"/>
            <a:r>
              <a:rPr lang="hu-HU" dirty="0" smtClean="0"/>
              <a:t>fejezi </a:t>
            </a:r>
            <a:r>
              <a:rPr lang="hu-HU" dirty="0"/>
              <a:t>ki és egy nyelvközösségen belül viszonylag állandó jellemző. </a:t>
            </a:r>
          </a:p>
          <a:p>
            <a:pPr marL="1371600" lvl="2" indent="-457200"/>
            <a:endParaRPr lang="hu-HU" dirty="0"/>
          </a:p>
          <a:p>
            <a:pPr marL="1371600" lvl="2" indent="-457200"/>
            <a:r>
              <a:rPr lang="hu-HU" b="1" i="1" dirty="0"/>
              <a:t>A szünet és a szünethordozók</a:t>
            </a:r>
          </a:p>
          <a:p>
            <a:pPr marL="1371600" lvl="2" indent="-457200"/>
            <a:r>
              <a:rPr lang="hu-HU" dirty="0"/>
              <a:t>A szünet – a közlemény szerkezeti és értelmi-logikai tagolásának elsőrendűen</a:t>
            </a:r>
            <a:endParaRPr lang="en-US" dirty="0"/>
          </a:p>
          <a:p>
            <a:pPr marL="1371600" lvl="2" indent="-457200"/>
            <a:r>
              <a:rPr lang="hu-HU" dirty="0"/>
              <a:t> fontos eszköze</a:t>
            </a:r>
          </a:p>
          <a:p>
            <a:pPr marL="1371600" lvl="2" indent="-457200"/>
            <a:r>
              <a:rPr lang="hu-HU" dirty="0"/>
              <a:t> – alapvetően biológiai funkcióhoz kapcsolódik, a belégzéshez.</a:t>
            </a:r>
          </a:p>
          <a:p>
            <a:pPr marL="457200" indent="-457200"/>
            <a:r>
              <a:rPr lang="en-US" dirty="0"/>
              <a:t>		</a:t>
            </a:r>
            <a:r>
              <a:rPr lang="hu-HU" dirty="0"/>
              <a:t>A szünet érzetét objektív és szubjektív oldal együttes elemzése adja meg. </a:t>
            </a:r>
          </a:p>
          <a:p>
            <a:pPr marL="457200" indent="-457200"/>
            <a:endParaRPr lang="hu-HU" dirty="0"/>
          </a:p>
          <a:p>
            <a:pPr marL="457200" indent="-457200"/>
            <a:r>
              <a:rPr lang="hu-HU" dirty="0" smtClean="0"/>
              <a:t>A </a:t>
            </a:r>
            <a:r>
              <a:rPr lang="hu-HU" dirty="0"/>
              <a:t>magyar nyelvben általában az alábbi szünetérzetét keltő jelenségek fordulnak elő:</a:t>
            </a:r>
          </a:p>
          <a:p>
            <a:pPr marL="457200" indent="-457200"/>
            <a:r>
              <a:rPr lang="hu-HU" dirty="0"/>
              <a:t>	</a:t>
            </a:r>
          </a:p>
          <a:p>
            <a:pPr marL="457200" indent="-457200"/>
            <a:r>
              <a:rPr lang="hu-HU" dirty="0"/>
              <a:t>	akusztikai jelkimaradás,</a:t>
            </a:r>
          </a:p>
          <a:p>
            <a:pPr marL="457200" indent="-457200"/>
            <a:r>
              <a:rPr lang="hu-HU" dirty="0"/>
              <a:t>	a hangfolyamatra jellemző alkalmazkodások elmaradása,</a:t>
            </a:r>
          </a:p>
          <a:p>
            <a:pPr marL="457200" indent="-457200"/>
            <a:r>
              <a:rPr lang="hu-HU" dirty="0"/>
              <a:t>	szókezdő vagy szóvégi beszédhangok megnyújtása,</a:t>
            </a:r>
          </a:p>
          <a:p>
            <a:pPr marL="457200" indent="-457200"/>
            <a:r>
              <a:rPr lang="hu-HU" dirty="0"/>
              <a:t>	Gégezárhang (</a:t>
            </a:r>
            <a:r>
              <a:rPr lang="hu-HU" dirty="0" err="1"/>
              <a:t>glottális</a:t>
            </a:r>
            <a:r>
              <a:rPr lang="hu-HU" dirty="0"/>
              <a:t> zár) a szókezdő magánhangzó előtt (kemény hangindítás),</a:t>
            </a:r>
          </a:p>
          <a:p>
            <a:pPr marL="457200" indent="-457200"/>
            <a:r>
              <a:rPr lang="hu-HU" dirty="0"/>
              <a:t>	kiemelkedő nyomatékú hangsúly,</a:t>
            </a:r>
          </a:p>
          <a:p>
            <a:pPr marL="457200" indent="-457200"/>
            <a:r>
              <a:rPr lang="hu-HU" dirty="0"/>
              <a:t>	a hangmagasság hirtelen változása (felszökése vagy leesése),</a:t>
            </a:r>
          </a:p>
          <a:p>
            <a:pPr marL="457200" indent="-457200"/>
            <a:r>
              <a:rPr lang="hu-HU" dirty="0"/>
              <a:t>	a tempó lefékezése,</a:t>
            </a:r>
          </a:p>
          <a:p>
            <a:pPr marL="457200" indent="-457200"/>
            <a:r>
              <a:rPr lang="hu-HU" dirty="0"/>
              <a:t>	gondos artikuláció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F7A18-C61C-47BA-8242-FB085BE76EB5}" type="slidenum">
              <a:rPr lang="hu-HU" smtClean="0"/>
              <a:pPr>
                <a:defRPr/>
              </a:pPr>
              <a:t>45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4"/>
          <p:cNvSpPr txBox="1">
            <a:spLocks noChangeArrowheads="1"/>
          </p:cNvSpPr>
          <p:nvPr/>
        </p:nvSpPr>
        <p:spPr bwMode="auto">
          <a:xfrm>
            <a:off x="1239838" y="8588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9865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8A724-9737-4B35-907D-737FC979EA65}" type="slidenum">
              <a:rPr lang="hu-HU" smtClean="0"/>
              <a:pPr>
                <a:defRPr/>
              </a:pPr>
              <a:t>46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ChangeArrowheads="1"/>
          </p:cNvSpPr>
          <p:nvPr/>
        </p:nvSpPr>
        <p:spPr bwMode="auto">
          <a:xfrm>
            <a:off x="0" y="-891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201731" name="Text Box 8"/>
          <p:cNvSpPr txBox="1">
            <a:spLocks noChangeArrowheads="1"/>
          </p:cNvSpPr>
          <p:nvPr/>
        </p:nvSpPr>
        <p:spPr bwMode="auto">
          <a:xfrm>
            <a:off x="1239838" y="100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0173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966" y="940048"/>
            <a:ext cx="8024034" cy="591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0762B-720B-4639-A259-1DCD9FA3C208}" type="slidenum">
              <a:rPr lang="hu-HU" smtClean="0"/>
              <a:pPr>
                <a:defRPr/>
              </a:pPr>
              <a:t>47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971600" y="332656"/>
            <a:ext cx="6955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Az alapfrekvencia (kék), hangintenzitás (zöld) ábrázolása egy mondatban</a:t>
            </a:r>
          </a:p>
          <a:p>
            <a:pPr algn="ctr"/>
            <a:r>
              <a:rPr lang="hu-HU" dirty="0" smtClean="0"/>
              <a:t>Kijelentő mondatok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779912" y="980728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Tamás a villamosra vár.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851920" y="2924944"/>
            <a:ext cx="2174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rádiót én vittem el.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3347864" y="4797152"/>
            <a:ext cx="3188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Annánál van a kulcs nem nálam.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ext Box 4"/>
          <p:cNvSpPr txBox="1">
            <a:spLocks noChangeArrowheads="1"/>
          </p:cNvSpPr>
          <p:nvPr/>
        </p:nvSpPr>
        <p:spPr bwMode="auto">
          <a:xfrm>
            <a:off x="1311275" y="714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0275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33202"/>
            <a:ext cx="8137029" cy="593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327F5-F102-47E4-B7A5-2A09E5828699}" type="slidenum">
              <a:rPr lang="hu-HU" smtClean="0"/>
              <a:pPr>
                <a:defRPr/>
              </a:pPr>
              <a:t>48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1007096" y="18864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Az alapfrekvencia (kék), hangintenzitás (zöld) ábrázolása egy mondatban</a:t>
            </a:r>
          </a:p>
          <a:p>
            <a:pPr algn="ctr"/>
            <a:r>
              <a:rPr lang="hu-HU" dirty="0" smtClean="0"/>
              <a:t>Felkiáltó, óhajtó mondatok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779912" y="2708920"/>
            <a:ext cx="1801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Bárcsak ott állna!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995936" y="4581128"/>
            <a:ext cx="139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Te is állj oda!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3635896" y="836712"/>
            <a:ext cx="2133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Ó ha lenne kalapom!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4"/>
          <p:cNvSpPr txBox="1">
            <a:spLocks noChangeArrowheads="1"/>
          </p:cNvSpPr>
          <p:nvPr/>
        </p:nvSpPr>
        <p:spPr bwMode="auto">
          <a:xfrm>
            <a:off x="950913" y="641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0377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733719"/>
            <a:ext cx="7884368" cy="586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6CA55-EA05-46E5-AC86-3218B3AA0E15}" type="slidenum">
              <a:rPr lang="hu-HU" smtClean="0"/>
              <a:pPr>
                <a:defRPr/>
              </a:pPr>
              <a:t>49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4283968" y="764704"/>
            <a:ext cx="262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Miért nem busszal utazik?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427984" y="2708920"/>
            <a:ext cx="2103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Ki hallgatta a rádiót?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4427984" y="4581128"/>
            <a:ext cx="192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Hallottál már róla?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1007096" y="11663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/>
              <a:t>Az alapfrekvencia (kék), hangintenzitás (zöld) ábrázolása egy mondatban</a:t>
            </a:r>
          </a:p>
          <a:p>
            <a:pPr algn="ctr"/>
            <a:r>
              <a:rPr lang="hu-HU" dirty="0" smtClean="0"/>
              <a:t>Kérdő mondatok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pPr/>
              <a:t>5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08" y="-63180"/>
            <a:ext cx="9126855" cy="6506996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896855" y="6000607"/>
            <a:ext cx="2295532" cy="4189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GB"/>
          </a:p>
        </p:txBody>
      </p:sp>
      <p:sp>
        <p:nvSpPr>
          <p:cNvPr id="4" name="Szövegdoboz 3"/>
          <p:cNvSpPr txBox="1"/>
          <p:nvPr/>
        </p:nvSpPr>
        <p:spPr>
          <a:xfrm>
            <a:off x="3867424" y="5976387"/>
            <a:ext cx="2073673" cy="42231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hu-HU" sz="2200" dirty="0" smtClean="0"/>
              <a:t>Segítene kérem?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34155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60716"/>
            <a:ext cx="8604448" cy="5941281"/>
          </a:xfrm>
          <a:prstGeom prst="rect">
            <a:avLst/>
          </a:prstGeom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pPr/>
              <a:t>50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3535527" y="5806505"/>
            <a:ext cx="2295532" cy="4189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GB"/>
          </a:p>
        </p:txBody>
      </p:sp>
      <p:sp>
        <p:nvSpPr>
          <p:cNvPr id="4" name="Szövegdoboz 3"/>
          <p:cNvSpPr txBox="1"/>
          <p:nvPr/>
        </p:nvSpPr>
        <p:spPr>
          <a:xfrm>
            <a:off x="3535527" y="5730003"/>
            <a:ext cx="2276403" cy="41899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hu-HU" sz="2200" dirty="0"/>
              <a:t>Segítene kérem?</a:t>
            </a:r>
            <a:endParaRPr lang="en-GB" sz="2200" dirty="0"/>
          </a:p>
        </p:txBody>
      </p:sp>
      <p:sp>
        <p:nvSpPr>
          <p:cNvPr id="8" name="Téglalap 7"/>
          <p:cNvSpPr/>
          <p:nvPr/>
        </p:nvSpPr>
        <p:spPr>
          <a:xfrm>
            <a:off x="1403648" y="6309320"/>
            <a:ext cx="9046881" cy="637754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r>
              <a:rPr lang="hu-HU" dirty="0" smtClean="0"/>
              <a:t>Mennyi </a:t>
            </a:r>
            <a:r>
              <a:rPr lang="hu-HU" dirty="0"/>
              <a:t>az f</a:t>
            </a:r>
            <a:r>
              <a:rPr lang="hu-HU" sz="1300" dirty="0"/>
              <a:t>0</a:t>
            </a:r>
            <a:r>
              <a:rPr lang="hu-HU" dirty="0"/>
              <a:t> az első magánhangzón? Férfi vagy nő lehet a beszélő?</a:t>
            </a:r>
            <a:br>
              <a:rPr lang="hu-HU" dirty="0"/>
            </a:br>
            <a:endParaRPr lang="en-GB" dirty="0"/>
          </a:p>
        </p:txBody>
      </p:sp>
      <p:sp>
        <p:nvSpPr>
          <p:cNvPr id="9" name="Ellipszis 8"/>
          <p:cNvSpPr/>
          <p:nvPr/>
        </p:nvSpPr>
        <p:spPr>
          <a:xfrm>
            <a:off x="8510599" y="3843938"/>
            <a:ext cx="760081" cy="3457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GB"/>
          </a:p>
        </p:txBody>
      </p:sp>
      <p:sp>
        <p:nvSpPr>
          <p:cNvPr id="10" name="Ellipszis 9"/>
          <p:cNvSpPr/>
          <p:nvPr/>
        </p:nvSpPr>
        <p:spPr>
          <a:xfrm>
            <a:off x="8465813" y="5444035"/>
            <a:ext cx="760081" cy="3457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GB"/>
          </a:p>
        </p:txBody>
      </p:sp>
      <p:sp>
        <p:nvSpPr>
          <p:cNvPr id="11" name="Téglalap 10"/>
          <p:cNvSpPr/>
          <p:nvPr/>
        </p:nvSpPr>
        <p:spPr>
          <a:xfrm>
            <a:off x="8688719" y="4572105"/>
            <a:ext cx="310178" cy="360755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r>
              <a:rPr lang="hu-HU" dirty="0"/>
              <a:t>f</a:t>
            </a:r>
            <a:r>
              <a:rPr lang="hu-HU" sz="1100" dirty="0"/>
              <a:t>0</a:t>
            </a:r>
            <a:endParaRPr lang="en-GB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275856" y="0"/>
            <a:ext cx="1211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Feladat: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63403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pPr/>
              <a:t>51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46333"/>
            <a:ext cx="8518338" cy="5725869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516333" y="5753211"/>
            <a:ext cx="2295532" cy="4189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GB"/>
          </a:p>
        </p:txBody>
      </p:sp>
      <p:sp>
        <p:nvSpPr>
          <p:cNvPr id="4" name="Szövegdoboz 3"/>
          <p:cNvSpPr txBox="1"/>
          <p:nvPr/>
        </p:nvSpPr>
        <p:spPr>
          <a:xfrm>
            <a:off x="3535527" y="5753212"/>
            <a:ext cx="2073673" cy="42231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hu-HU" sz="2200" dirty="0"/>
              <a:t>Segítene kérem?</a:t>
            </a:r>
            <a:endParaRPr lang="en-GB" sz="2200" dirty="0"/>
          </a:p>
        </p:txBody>
      </p:sp>
      <p:sp>
        <p:nvSpPr>
          <p:cNvPr id="8" name="Ellipszis 7"/>
          <p:cNvSpPr/>
          <p:nvPr/>
        </p:nvSpPr>
        <p:spPr>
          <a:xfrm>
            <a:off x="8457180" y="3359843"/>
            <a:ext cx="760081" cy="3457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GB"/>
          </a:p>
        </p:txBody>
      </p:sp>
      <p:sp>
        <p:nvSpPr>
          <p:cNvPr id="9" name="Ellipszis 8"/>
          <p:cNvSpPr/>
          <p:nvPr/>
        </p:nvSpPr>
        <p:spPr>
          <a:xfrm>
            <a:off x="8466137" y="5232695"/>
            <a:ext cx="760081" cy="3457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GB"/>
          </a:p>
        </p:txBody>
      </p:sp>
      <p:sp>
        <p:nvSpPr>
          <p:cNvPr id="10" name="Szövegdoboz 9"/>
          <p:cNvSpPr txBox="1"/>
          <p:nvPr/>
        </p:nvSpPr>
        <p:spPr>
          <a:xfrm>
            <a:off x="8605613" y="4299350"/>
            <a:ext cx="621884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hu-HU" dirty="0" err="1" smtClean="0"/>
              <a:t>I</a:t>
            </a:r>
            <a:r>
              <a:rPr lang="hu-HU" sz="1100" dirty="0" err="1"/>
              <a:t>össz</a:t>
            </a:r>
            <a:endParaRPr lang="en-GB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83568" y="6237312"/>
            <a:ext cx="7915337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hu-HU" dirty="0" smtClean="0"/>
              <a:t>Állapítsa meg, hogy jellemzően hol nagyok az </a:t>
            </a:r>
            <a:r>
              <a:rPr lang="hu-HU" dirty="0" err="1" smtClean="0"/>
              <a:t>össz</a:t>
            </a:r>
            <a:r>
              <a:rPr lang="hu-HU" dirty="0" smtClean="0"/>
              <a:t> intenzitásértékek a mondatban?</a:t>
            </a:r>
            <a:endParaRPr lang="en-GB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275856" y="0"/>
            <a:ext cx="1211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Feladat: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30378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514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smtClean="0"/>
              <a:t>Besz</a:t>
            </a:r>
            <a:r>
              <a:rPr lang="hu-HU" sz="3200" b="1" smtClean="0"/>
              <a:t>édadatbázsok</a:t>
            </a:r>
            <a:br>
              <a:rPr lang="hu-HU" sz="3200" b="1" smtClean="0"/>
            </a:br>
            <a:r>
              <a:rPr lang="hu-HU" smtClean="0"/>
              <a:t/>
            </a:r>
            <a:br>
              <a:rPr lang="hu-HU" smtClean="0"/>
            </a:br>
            <a:r>
              <a:rPr lang="hu-HU" sz="1800" smtClean="0"/>
              <a:t>Létrehozásuk a</a:t>
            </a:r>
            <a:r>
              <a:rPr lang="hu-HU" smtClean="0"/>
              <a:t> </a:t>
            </a:r>
            <a:r>
              <a:rPr lang="hu-HU" sz="1800" smtClean="0"/>
              <a:t>véletlenszerű folyamat egyes megvalósulásainak összegyüjtése</a:t>
            </a:r>
            <a:r>
              <a:rPr lang="hu-HU" smtClean="0"/>
              <a:t/>
            </a:r>
            <a:br>
              <a:rPr lang="hu-HU" smtClean="0"/>
            </a:br>
            <a:r>
              <a:rPr lang="hu-HU" smtClean="0"/>
              <a:t/>
            </a:r>
            <a:br>
              <a:rPr lang="hu-HU" smtClean="0"/>
            </a:br>
            <a:r>
              <a:rPr lang="hu-HU" sz="2800" smtClean="0"/>
              <a:t>Az adatbázisok számítógép segítségével létrehozott,- tárolt és a szükséges magyarázó jegyzetekkel, címkézésekkel és átírásokkal ellátott beszédfelvételek gyűjteményei.</a:t>
            </a:r>
            <a:br>
              <a:rPr lang="hu-HU" sz="2800" smtClean="0"/>
            </a:br>
            <a:endParaRPr lang="en-GB" sz="2800" smtClean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4CA9B-4E26-4AA5-BB4B-EE2B725D4370}" type="slidenum">
              <a:rPr lang="hu-HU" smtClean="0"/>
              <a:pPr>
                <a:defRPr/>
              </a:pPr>
              <a:t>52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5"/>
          <p:cNvSpPr txBox="1">
            <a:spLocks noChangeArrowheads="1"/>
          </p:cNvSpPr>
          <p:nvPr/>
        </p:nvSpPr>
        <p:spPr bwMode="auto">
          <a:xfrm>
            <a:off x="2339975" y="1557338"/>
            <a:ext cx="410881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0" lvl="4" indent="-457200"/>
            <a:endParaRPr lang="hu-HU" b="1" i="1" dirty="0"/>
          </a:p>
          <a:p>
            <a:pPr marL="457200" indent="-457200"/>
            <a:r>
              <a:rPr lang="hu-HU" b="1" dirty="0"/>
              <a:t>1. Beszélőn belüli variálhatóság,</a:t>
            </a:r>
          </a:p>
          <a:p>
            <a:pPr marL="457200" indent="-457200"/>
            <a:endParaRPr lang="hu-HU" b="1" dirty="0"/>
          </a:p>
          <a:p>
            <a:pPr marL="457200" indent="-457200"/>
            <a:r>
              <a:rPr lang="hu-HU" b="1" dirty="0"/>
              <a:t>2. </a:t>
            </a:r>
            <a:r>
              <a:rPr lang="en-US" b="1" dirty="0" err="1"/>
              <a:t>Besz</a:t>
            </a:r>
            <a:r>
              <a:rPr lang="hu-HU" b="1" dirty="0"/>
              <a:t>élők közötti variáltság,</a:t>
            </a:r>
          </a:p>
          <a:p>
            <a:pPr marL="457200" indent="-457200"/>
            <a:endParaRPr lang="hu-HU" b="1" dirty="0"/>
          </a:p>
          <a:p>
            <a:pPr marL="457200" indent="-457200"/>
            <a:r>
              <a:rPr lang="hu-HU" dirty="0"/>
              <a:t>3. Környezeti hatások</a:t>
            </a:r>
            <a:r>
              <a:rPr lang="hu-HU" dirty="0" smtClean="0"/>
              <a:t>: statikus</a:t>
            </a:r>
            <a:r>
              <a:rPr lang="hu-HU" dirty="0"/>
              <a:t>, dinamikus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C9E1D0-E543-4BE2-A642-AE5BBECE1DFA}" type="slidenum">
              <a:rPr lang="hu-HU" smtClean="0"/>
              <a:pPr>
                <a:defRPr/>
              </a:pPr>
              <a:t>53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6084168" y="4941168"/>
            <a:ext cx="201622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6156176" y="4077072"/>
            <a:ext cx="187220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6851" name="Picture 4" descr="adatbazis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7618412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BA9806-ACA6-4AAA-B0C9-C9D840EDDEC2}" type="slidenum">
              <a:rPr lang="hu-HU" smtClean="0"/>
              <a:pPr>
                <a:defRPr/>
              </a:pPr>
              <a:t>54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5796136" y="4077072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Egészségi állapot, betegség felismerés</a:t>
            </a:r>
          </a:p>
          <a:p>
            <a:pPr algn="ctr"/>
            <a:r>
              <a:rPr lang="hu-HU" sz="16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biometria</a:t>
            </a:r>
            <a:endParaRPr lang="hu-HU" sz="1600" b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5724128" y="3789040"/>
            <a:ext cx="18722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 descr="adatbazi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87538"/>
            <a:ext cx="8001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7D77D-1DCE-4B4B-9929-73561F8DADF3}" type="slidenum">
              <a:rPr lang="hu-HU" smtClean="0"/>
              <a:pPr>
                <a:defRPr/>
              </a:pPr>
              <a:t>55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 Box 4"/>
          <p:cNvSpPr txBox="1">
            <a:spLocks noChangeArrowheads="1"/>
          </p:cNvSpPr>
          <p:nvPr/>
        </p:nvSpPr>
        <p:spPr bwMode="auto">
          <a:xfrm>
            <a:off x="1419225" y="825500"/>
            <a:ext cx="6897688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 i="1" dirty="0"/>
              <a:t>Az adatbázisok tervezése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Az adott feladathoz legjobban illeszkedő adatbázis kiválasztásánál az alábbi szempontokat kell figyelembe venni: </a:t>
            </a:r>
          </a:p>
          <a:p>
            <a:endParaRPr lang="hu-HU" dirty="0"/>
          </a:p>
          <a:p>
            <a:r>
              <a:rPr lang="hu-HU" dirty="0"/>
              <a:t>a felvételek és a rögzítés pontos fizikai leírását, </a:t>
            </a:r>
          </a:p>
          <a:p>
            <a:endParaRPr lang="hu-HU" dirty="0"/>
          </a:p>
          <a:p>
            <a:r>
              <a:rPr lang="hu-HU" dirty="0"/>
              <a:t>a felvett anyag nyelvi jellemzőit, </a:t>
            </a:r>
          </a:p>
          <a:p>
            <a:endParaRPr lang="hu-HU" dirty="0"/>
          </a:p>
          <a:p>
            <a:r>
              <a:rPr lang="hu-HU" dirty="0"/>
              <a:t>az adatbázis méretét, </a:t>
            </a:r>
          </a:p>
          <a:p>
            <a:endParaRPr lang="hu-HU" dirty="0"/>
          </a:p>
          <a:p>
            <a:r>
              <a:rPr lang="hu-HU" dirty="0"/>
              <a:t>a beszélők </a:t>
            </a:r>
            <a:r>
              <a:rPr lang="hu-HU" dirty="0" err="1"/>
              <a:t>szoció-</a:t>
            </a:r>
            <a:r>
              <a:rPr lang="hu-HU" dirty="0"/>
              <a:t>, lingvisztikai adatait, </a:t>
            </a:r>
          </a:p>
          <a:p>
            <a:endParaRPr lang="hu-HU" dirty="0"/>
          </a:p>
          <a:p>
            <a:r>
              <a:rPr lang="hu-HU" b="1" dirty="0"/>
              <a:t>az adatbázis feldolgozási </a:t>
            </a:r>
            <a:r>
              <a:rPr lang="hu-HU" b="1" dirty="0" smtClean="0"/>
              <a:t>módját </a:t>
            </a:r>
            <a:r>
              <a:rPr lang="hu-HU" dirty="0" smtClean="0"/>
              <a:t>– annotálás, szegmentálás</a:t>
            </a:r>
            <a:endParaRPr lang="hu-HU" i="1" dirty="0"/>
          </a:p>
          <a:p>
            <a:endParaRPr lang="hu-HU" i="1" dirty="0"/>
          </a:p>
          <a:p>
            <a:endParaRPr lang="hu-HU" i="1" dirty="0"/>
          </a:p>
          <a:p>
            <a:pPr>
              <a:spcBef>
                <a:spcPct val="50000"/>
              </a:spcBef>
            </a:pP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54EBD-912A-4A03-B448-34AE85A89EE8}" type="slidenum">
              <a:rPr lang="hu-HU" smtClean="0"/>
              <a:pPr>
                <a:defRPr/>
              </a:pPr>
              <a:t>56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 descr="adatbazi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" y="317500"/>
            <a:ext cx="7747000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4EDBE-A76A-45F9-B6B1-3CA6EE09A8BE}" type="slidenum">
              <a:rPr lang="hu-HU" smtClean="0"/>
              <a:pPr>
                <a:defRPr/>
              </a:pPr>
              <a:t>57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1619672" y="764704"/>
            <a:ext cx="1299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szegmentálás</a:t>
            </a:r>
            <a:endParaRPr lang="hu-HU" sz="16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5508104" y="2780928"/>
            <a:ext cx="1891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Címkézés - SAMPA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6492697" y="3212976"/>
            <a:ext cx="23763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vagy </a:t>
            </a:r>
          </a:p>
          <a:p>
            <a:r>
              <a:rPr lang="hu-HU" sz="1600" dirty="0" err="1" smtClean="0"/>
              <a:t>gyüjtési</a:t>
            </a:r>
            <a:r>
              <a:rPr lang="hu-HU" sz="1600" dirty="0" smtClean="0"/>
              <a:t> szempont szerinti </a:t>
            </a:r>
          </a:p>
          <a:p>
            <a:r>
              <a:rPr lang="hu-HU" sz="1600" dirty="0" smtClean="0"/>
              <a:t>jellemzés</a:t>
            </a:r>
            <a:endParaRPr lang="hu-HU" sz="16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2771800" y="5661248"/>
            <a:ext cx="3804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err="1" smtClean="0"/>
              <a:t>Gyüjtési</a:t>
            </a:r>
            <a:r>
              <a:rPr lang="hu-HU" sz="1600" dirty="0" smtClean="0"/>
              <a:t> szemponton kívüli hangesemények</a:t>
            </a:r>
            <a:endParaRPr lang="hu-H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b="1" spc="-5" dirty="0" smtClean="0">
                <a:latin typeface="Times New Roman" pitchFamily="18" charset="0"/>
                <a:cs typeface="Times New Roman" pitchFamily="18" charset="0"/>
              </a:rPr>
              <a:t>Adatbázis feldolgozási módja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5783" y="1412776"/>
            <a:ext cx="8688217" cy="4968552"/>
          </a:xfrm>
        </p:spPr>
        <p:txBody>
          <a:bodyPr>
            <a:normAutofit fontScale="92500" lnSpcReduction="10000"/>
          </a:bodyPr>
          <a:lstStyle/>
          <a:p>
            <a:pPr marL="322565" marR="298948" indent="-311045" algn="just">
              <a:lnSpc>
                <a:spcPct val="112100"/>
              </a:lnSpc>
              <a:buNone/>
              <a:tabLst>
                <a:tab pos="243076" algn="l"/>
              </a:tabLst>
            </a:pPr>
            <a:r>
              <a:rPr lang="hu-HU" sz="2000" i="1" spc="-5" dirty="0" smtClean="0">
                <a:latin typeface="Times New Roman" pitchFamily="18" charset="0"/>
                <a:cs typeface="Times New Roman" pitchFamily="18" charset="0"/>
              </a:rPr>
              <a:t>Annotálás</a:t>
            </a:r>
            <a:r>
              <a:rPr lang="hu-HU" sz="2000" i="1" spc="-5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sz="2000" spc="-5" dirty="0">
                <a:latin typeface="Times New Roman" pitchFamily="18" charset="0"/>
                <a:cs typeface="Times New Roman" pitchFamily="18" charset="0"/>
              </a:rPr>
              <a:t>a hangfelvétel tartalmával kapcsolatos általános információkat adunk meg, melyeket egy címkefájl tartalmaz. Pl. szófaji címkék, </a:t>
            </a:r>
            <a:r>
              <a:rPr lang="hu-HU" sz="2000" spc="-5" dirty="0" err="1">
                <a:latin typeface="Times New Roman" pitchFamily="18" charset="0"/>
                <a:cs typeface="Times New Roman" pitchFamily="18" charset="0"/>
              </a:rPr>
              <a:t>ortografikus</a:t>
            </a:r>
            <a:r>
              <a:rPr lang="hu-HU" sz="2000" spc="-5" dirty="0">
                <a:latin typeface="Times New Roman" pitchFamily="18" charset="0"/>
                <a:cs typeface="Times New Roman" pitchFamily="18" charset="0"/>
              </a:rPr>
              <a:t> jelölés, kanonikus </a:t>
            </a:r>
            <a:r>
              <a:rPr lang="hu-HU" sz="2000" spc="-5" dirty="0" smtClean="0">
                <a:latin typeface="Times New Roman" pitchFamily="18" charset="0"/>
                <a:cs typeface="Times New Roman" pitchFamily="18" charset="0"/>
              </a:rPr>
              <a:t>alak, vagy pl. </a:t>
            </a:r>
            <a:r>
              <a:rPr lang="hu-HU" sz="2000" spc="-5" dirty="0" err="1" smtClean="0">
                <a:latin typeface="Times New Roman" pitchFamily="18" charset="0"/>
                <a:cs typeface="Times New Roman" pitchFamily="18" charset="0"/>
              </a:rPr>
              <a:t>betehang</a:t>
            </a:r>
            <a:r>
              <a:rPr lang="hu-HU" sz="2000" spc="-5" dirty="0" smtClean="0">
                <a:latin typeface="Times New Roman" pitchFamily="18" charset="0"/>
                <a:cs typeface="Times New Roman" pitchFamily="18" charset="0"/>
              </a:rPr>
              <a:t> típusa.</a:t>
            </a:r>
          </a:p>
          <a:p>
            <a:pPr marL="322565" marR="298948" indent="-311045" algn="just">
              <a:lnSpc>
                <a:spcPct val="112100"/>
              </a:lnSpc>
              <a:buNone/>
              <a:tabLst>
                <a:tab pos="243076" algn="l"/>
              </a:tabLst>
            </a:pPr>
            <a:endParaRPr lang="hu-HU" sz="2000" spc="-5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2000" i="1" dirty="0" err="1">
                <a:latin typeface="Times New Roman" pitchFamily="18" charset="0"/>
                <a:cs typeface="Times New Roman" pitchFamily="18" charset="0"/>
              </a:rPr>
              <a:t>Szöveg-kiejtés</a:t>
            </a:r>
            <a:r>
              <a:rPr lang="en-GB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i="1" dirty="0" err="1" smtClean="0">
                <a:latin typeface="Times New Roman" pitchFamily="18" charset="0"/>
                <a:cs typeface="Times New Roman" pitchFamily="18" charset="0"/>
              </a:rPr>
              <a:t>átírás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bemondott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beszéd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ortografikus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lejegyzéséből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általában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elkészítik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annak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fonetikai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átiratát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ahol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már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beszédhangokkal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írják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le a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beszéd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tartalmát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hanem nemzetközi fonetikai jelölésrendszerrel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sz="2000" spc="-5" dirty="0">
              <a:latin typeface="Times New Roman" pitchFamily="18" charset="0"/>
              <a:cs typeface="Times New Roman" pitchFamily="18" charset="0"/>
            </a:endParaRPr>
          </a:p>
          <a:p>
            <a:pPr marL="322565" marR="298948" indent="-311045" algn="just">
              <a:lnSpc>
                <a:spcPct val="112100"/>
              </a:lnSpc>
              <a:buNone/>
              <a:tabLst>
                <a:tab pos="243076" algn="l"/>
              </a:tabLst>
            </a:pPr>
            <a:r>
              <a:rPr lang="hu-HU" sz="2000" i="1" spc="-5" dirty="0">
                <a:latin typeface="Times New Roman" pitchFamily="18" charset="0"/>
                <a:cs typeface="Times New Roman" pitchFamily="18" charset="0"/>
              </a:rPr>
              <a:t>Szegmentálás: </a:t>
            </a:r>
            <a:r>
              <a:rPr lang="hu-HU" sz="2000" spc="-5" dirty="0">
                <a:latin typeface="Times New Roman" pitchFamily="18" charset="0"/>
                <a:cs typeface="Times New Roman" pitchFamily="18" charset="0"/>
              </a:rPr>
              <a:t>kérdéses részek elkülönítése jelzésekkel/eseményhatárokkal 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beszéd időfüggvényében</a:t>
            </a:r>
            <a:r>
              <a:rPr lang="hu-HU" sz="2000" spc="-5" dirty="0">
                <a:latin typeface="Times New Roman" pitchFamily="18" charset="0"/>
                <a:cs typeface="Times New Roman" pitchFamily="18" charset="0"/>
              </a:rPr>
              <a:t>, ahol a gyűjtési szempont szerinti jellemzés a hanganyagban megváltozik.</a:t>
            </a:r>
          </a:p>
          <a:p>
            <a:pPr marL="737291" marR="298948" lvl="1" indent="-311045" algn="just">
              <a:lnSpc>
                <a:spcPct val="112100"/>
              </a:lnSpc>
              <a:buFont typeface="Wingdings" panose="05000000000000000000" pitchFamily="2" charset="2"/>
              <a:buChar char="q"/>
              <a:tabLst>
                <a:tab pos="243076" algn="l"/>
              </a:tabLst>
            </a:pPr>
            <a:r>
              <a:rPr lang="hu-HU" sz="2000" spc="-5" dirty="0">
                <a:latin typeface="Times New Roman" pitchFamily="18" charset="0"/>
                <a:cs typeface="Times New Roman" pitchFamily="18" charset="0"/>
              </a:rPr>
              <a:t>Leggyakrabban fonéma-, szó- és </a:t>
            </a:r>
            <a:r>
              <a:rPr lang="hu-HU" sz="2000" spc="-5" dirty="0" smtClean="0">
                <a:latin typeface="Times New Roman" pitchFamily="18" charset="0"/>
                <a:cs typeface="Times New Roman" pitchFamily="18" charset="0"/>
              </a:rPr>
              <a:t>mondatszintű</a:t>
            </a:r>
          </a:p>
          <a:p>
            <a:pPr marL="737291" marR="298948" lvl="1" indent="-311045" algn="just">
              <a:lnSpc>
                <a:spcPct val="112100"/>
              </a:lnSpc>
              <a:buFont typeface="Wingdings" panose="05000000000000000000" pitchFamily="2" charset="2"/>
              <a:buChar char="q"/>
              <a:tabLst>
                <a:tab pos="243076" algn="l"/>
              </a:tabLst>
            </a:pPr>
            <a:endParaRPr lang="hu-HU" sz="20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337241" marR="298948" indent="-311045" algn="just">
              <a:lnSpc>
                <a:spcPct val="112100"/>
              </a:lnSpc>
              <a:buNone/>
              <a:tabLst>
                <a:tab pos="243076" algn="l"/>
              </a:tabLst>
            </a:pPr>
            <a:r>
              <a:rPr lang="hu-HU" sz="2000" i="1" spc="-5" dirty="0" smtClean="0">
                <a:latin typeface="Times New Roman" pitchFamily="18" charset="0"/>
                <a:cs typeface="Times New Roman" pitchFamily="18" charset="0"/>
              </a:rPr>
              <a:t>Címkézés: </a:t>
            </a:r>
            <a:r>
              <a:rPr lang="hu-HU" sz="2000" spc="-5" dirty="0" smtClean="0">
                <a:latin typeface="Times New Roman" pitchFamily="18" charset="0"/>
                <a:cs typeface="Times New Roman" pitchFamily="18" charset="0"/>
              </a:rPr>
              <a:t>rendszerint a szegmentált hallott hanganyag egységek megjelölése SAMPA  nemzetközi fonetikai jelölésrendszerrel</a:t>
            </a:r>
            <a:endParaRPr lang="hu-HU" sz="2000" spc="-5" dirty="0">
              <a:latin typeface="Times New Roman" pitchFamily="18" charset="0"/>
              <a:cs typeface="Times New Roman" pitchFamily="18" charset="0"/>
            </a:endParaRPr>
          </a:p>
          <a:p>
            <a:endParaRPr lang="hu-HU" sz="15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pPr/>
              <a:t>58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655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adatbazis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23888"/>
            <a:ext cx="81534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FC75FB-65ED-4312-A8FD-889F8275E02F}" type="slidenum">
              <a:rPr lang="hu-HU" smtClean="0"/>
              <a:pPr>
                <a:defRPr/>
              </a:pPr>
              <a:t>59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31FD3-AEA9-4496-AD0E-F7B2E0DD657E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2339752" y="2204864"/>
            <a:ext cx="300114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Mássalhangzók </a:t>
            </a:r>
            <a:endParaRPr lang="hu-HU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69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 descr="adatbazis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127000"/>
            <a:ext cx="8280400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9039B-A7D7-49AA-9947-FEE9DD3964DE}" type="slidenum">
              <a:rPr lang="hu-HU" smtClean="0"/>
              <a:pPr>
                <a:defRPr/>
              </a:pPr>
              <a:t>60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4538" name="Group 346"/>
          <p:cNvGraphicFramePr>
            <a:graphicFrameLocks noGrp="1"/>
          </p:cNvGraphicFramePr>
          <p:nvPr/>
        </p:nvGraphicFramePr>
        <p:xfrm>
          <a:off x="34925" y="549275"/>
          <a:ext cx="9109075" cy="6597651"/>
        </p:xfrm>
        <a:graphic>
          <a:graphicData uri="http://schemas.openxmlformats.org/drawingml/2006/table">
            <a:tbl>
              <a:tblPr/>
              <a:tblGrid>
                <a:gridCol w="97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9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01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BABEL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SpeechDat-E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MTBA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MRBA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SPECO gyermek adatbázis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forrás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mikrofon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vonalas telefon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vonalas telefon, mobil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mikrofon, hangkártya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(PC hangbemenet)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mikrofon, hangkártya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(PC hangbemenet)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formátum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kHz, 16 bit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kHz, 16 bit (ISDN)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kHz, 16 bit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kHz, 16 bit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20050 Hz, 16 bit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rögzítési környezet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Süketszoba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(tiszta beszéd)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iroda, lakás,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utca, telefonfülke stb.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iroda, lakás, utca,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telefonfülke stb.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iroda, lakás, utca,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telefonfülke stb.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süketszoba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bemondás módja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olvasott szöveg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80% olvasott,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20% spontán szöveg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80% olvasott,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20% spontán szöveg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olvasott szöveg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olvasott, utánzott szöveg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4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szövegtípus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hangkapcsolatok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számok, szavak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folyamatos szöveg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betűzött szavak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dátumok, pénzösszegek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számok, telefon- és hitelkártyaszámok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szavak, tulajdonnevek, folyamatos szöveg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betűzött szavak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dátumok, pénzösszegek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számok, telefon- és hitelkártyaszámok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szavak, tulajdonnevek,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folyamatos szöveg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folyamatos szöveg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kitartott beszédhangok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hangkapcsolatok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számok, szavak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mondatok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bemondók száma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332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3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feldolgozás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fonotipikus átírás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fonémaszintű szegmentálás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karakteres leírás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nincs szegmentálás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zajok, hibák jelölése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--Szavak karakteres leírás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nincs szegmentálás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zajok, hibák jelölése.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--folyamatos szöveg fonémaszintű szegmentálása cimké és   cimkézése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--Anyag 66%-a  karakteres leírás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nincs szegmentálás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zajok, hibák jelölése.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 Anyag 33%-a  fonémaszintű  Szegmen- tálása  és   cimkézése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fonotipikus átírás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fonémaszintű szegmentálás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3059" name="Text Box 331"/>
          <p:cNvSpPr txBox="1">
            <a:spLocks noChangeArrowheads="1"/>
          </p:cNvSpPr>
          <p:nvPr/>
        </p:nvSpPr>
        <p:spPr bwMode="auto">
          <a:xfrm>
            <a:off x="250825" y="0"/>
            <a:ext cx="445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Magyar beszédadatbázisok összefoglaló adatai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B361B5-6CF9-4BE3-A0E3-035B6EEA90E6}" type="slidenum">
              <a:rPr lang="hu-HU" smtClean="0"/>
              <a:pPr>
                <a:defRPr/>
              </a:pPr>
              <a:t>61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 descr="adatbazis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1788"/>
            <a:ext cx="8153400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034C1-640F-470C-B37E-388F42042F99}" type="slidenum">
              <a:rPr lang="hu-HU" smtClean="0"/>
              <a:pPr>
                <a:defRPr/>
              </a:pPr>
              <a:t>62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4509120"/>
            <a:ext cx="7620000" cy="645159"/>
          </a:xfrm>
        </p:spPr>
        <p:txBody>
          <a:bodyPr>
            <a:normAutofit/>
          </a:bodyPr>
          <a:lstStyle/>
          <a:p>
            <a:pPr marL="342900" lvl="1">
              <a:buClr>
                <a:schemeClr val="accent1"/>
              </a:buClr>
            </a:pPr>
            <a:r>
              <a:rPr lang="hu-HU" b="1" dirty="0"/>
              <a:t>Húzza be a beszédhangok </a:t>
            </a:r>
            <a:r>
              <a:rPr lang="hu-HU" b="1" dirty="0" smtClean="0"/>
              <a:t>határait!</a:t>
            </a:r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05B7-FA44-41F1-8E94-D38503B4D65B}" type="slidenum">
              <a:rPr lang="hu-HU" smtClean="0"/>
              <a:pPr/>
              <a:t>63</a:t>
            </a:fld>
            <a:endParaRPr lang="hu-HU" dirty="0"/>
          </a:p>
        </p:txBody>
      </p:sp>
      <p:pic>
        <p:nvPicPr>
          <p:cNvPr id="5" name="Picture 2" descr="https://lh4.googleusercontent.com/WPqhn-CqGFvHXA2z669slwkF9zeUll8pPP-tDg0RBJXL0XQPV3USQQnmcVK1_e1KXVPmHJ2x86LHB4kJM0eMH_hRzbPOyEd1pDvCQEG_Z3fGWYIHw3iLI1gEzr8MWCCO4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271163" cy="327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zövegdoboz 16"/>
          <p:cNvSpPr txBox="1"/>
          <p:nvPr/>
        </p:nvSpPr>
        <p:spPr>
          <a:xfrm>
            <a:off x="3347864" y="332656"/>
            <a:ext cx="1211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Feladat: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55117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719945"/>
            <a:ext cx="7620000" cy="2680854"/>
          </a:xfrm>
        </p:spPr>
        <p:txBody>
          <a:bodyPr>
            <a:normAutofit fontScale="92500" lnSpcReduction="20000"/>
          </a:bodyPr>
          <a:lstStyle/>
          <a:p>
            <a:pPr marL="342900" lvl="1">
              <a:buClr>
                <a:schemeClr val="accent1"/>
              </a:buClr>
            </a:pPr>
            <a:r>
              <a:rPr lang="hu-HU" b="1" dirty="0"/>
              <a:t>Húzza be a beszédhangok </a:t>
            </a:r>
            <a:r>
              <a:rPr lang="hu-HU" b="1" dirty="0" smtClean="0"/>
              <a:t>határait</a:t>
            </a:r>
            <a:r>
              <a:rPr lang="hu-HU" b="1" dirty="0"/>
              <a:t>!</a:t>
            </a:r>
          </a:p>
          <a:p>
            <a:pPr lvl="1"/>
            <a:r>
              <a:rPr lang="hu-HU" dirty="0" smtClean="0"/>
              <a:t>Alapvető keresési elv: gerjesztés típusa megváltozik, hirtelen hangátmenet</a:t>
            </a:r>
          </a:p>
          <a:p>
            <a:pPr lvl="2"/>
            <a:r>
              <a:rPr lang="hu-HU" dirty="0" smtClean="0"/>
              <a:t>Változásokat keresünk a </a:t>
            </a:r>
            <a:r>
              <a:rPr lang="hu-HU" dirty="0" err="1" smtClean="0"/>
              <a:t>spektrogramon</a:t>
            </a:r>
            <a:endParaRPr lang="hu-HU" dirty="0"/>
          </a:p>
          <a:p>
            <a:pPr lvl="1"/>
            <a:r>
              <a:rPr lang="hu-HU" dirty="0" smtClean="0"/>
              <a:t>A zárhang időben összetett, így az nem két szomszédos átmenet között van</a:t>
            </a:r>
          </a:p>
          <a:p>
            <a:pPr lvl="1"/>
            <a:r>
              <a:rPr lang="hu-HU" dirty="0" smtClean="0"/>
              <a:t>Átlagos hangidőtartam: 70 </a:t>
            </a:r>
            <a:r>
              <a:rPr lang="hu-HU" dirty="0" err="1" smtClean="0"/>
              <a:t>ms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05B7-FA44-41F1-8E94-D38503B4D65B}" type="slidenum">
              <a:rPr lang="hu-HU" smtClean="0"/>
              <a:pPr/>
              <a:t>64</a:t>
            </a:fld>
            <a:endParaRPr lang="hu-HU" dirty="0"/>
          </a:p>
        </p:txBody>
      </p:sp>
      <p:pic>
        <p:nvPicPr>
          <p:cNvPr id="5" name="Picture 2" descr="https://lh4.googleusercontent.com/WPqhn-CqGFvHXA2z669slwkF9zeUll8pPP-tDg0RBJXL0XQPV3USQQnmcVK1_e1KXVPmHJ2x86LHB4kJM0eMH_hRzbPOyEd1pDvCQEG_Z3fGWYIHw3iLI1gEzr8MWCCO4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271163" cy="327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Egyenes összekötő 6"/>
          <p:cNvCxnSpPr/>
          <p:nvPr/>
        </p:nvCxnSpPr>
        <p:spPr>
          <a:xfrm>
            <a:off x="2843808" y="1052736"/>
            <a:ext cx="0" cy="293096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4355976" y="1052736"/>
            <a:ext cx="0" cy="285895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5292080" y="1052736"/>
            <a:ext cx="0" cy="285895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H="1">
            <a:off x="827584" y="1052736"/>
            <a:ext cx="20782" cy="28803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7956376" y="1052736"/>
            <a:ext cx="0" cy="285895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17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198" y="3273269"/>
            <a:ext cx="8074589" cy="3460040"/>
          </a:xfrm>
        </p:spPr>
        <p:txBody>
          <a:bodyPr>
            <a:normAutofit fontScale="85000" lnSpcReduction="20000"/>
          </a:bodyPr>
          <a:lstStyle/>
          <a:p>
            <a:pPr marL="342900" lvl="1">
              <a:buClr>
                <a:schemeClr val="accent1"/>
              </a:buClr>
            </a:pPr>
            <a:r>
              <a:rPr lang="hu-HU" b="1" dirty="0"/>
              <a:t>Minden hangra adja meg a gerjesztés típusát (részletesen) és </a:t>
            </a:r>
            <a:r>
              <a:rPr lang="hu-HU" b="1" dirty="0" smtClean="0"/>
              <a:t>helyét!</a:t>
            </a:r>
          </a:p>
          <a:p>
            <a:pPr marL="342900" lvl="1">
              <a:buClr>
                <a:schemeClr val="accent1"/>
              </a:buClr>
            </a:pPr>
            <a:r>
              <a:rPr lang="hu-HU" dirty="0" smtClean="0"/>
              <a:t>1. hang</a:t>
            </a:r>
          </a:p>
          <a:p>
            <a:pPr marL="708660" lvl="2">
              <a:buClr>
                <a:schemeClr val="accent1"/>
              </a:buClr>
            </a:pPr>
            <a:r>
              <a:rPr lang="hu-HU" dirty="0" smtClean="0"/>
              <a:t>Zönge, nincs zörej: hangszalagok, gége</a:t>
            </a:r>
          </a:p>
          <a:p>
            <a:pPr marL="342900" lvl="1">
              <a:buClr>
                <a:schemeClr val="accent1"/>
              </a:buClr>
            </a:pPr>
            <a:r>
              <a:rPr lang="hu-HU" dirty="0" smtClean="0"/>
              <a:t>2. hang</a:t>
            </a:r>
          </a:p>
          <a:p>
            <a:pPr marL="708660" lvl="2">
              <a:buClr>
                <a:schemeClr val="accent1"/>
              </a:buClr>
            </a:pPr>
            <a:r>
              <a:rPr lang="hu-HU" dirty="0" smtClean="0"/>
              <a:t>Nincs zönge, van zörej: hangképző üreg</a:t>
            </a:r>
          </a:p>
          <a:p>
            <a:pPr marL="342900" lvl="1">
              <a:buClr>
                <a:schemeClr val="accent1"/>
              </a:buClr>
            </a:pPr>
            <a:r>
              <a:rPr lang="hu-HU" dirty="0" smtClean="0"/>
              <a:t>3. </a:t>
            </a:r>
            <a:r>
              <a:rPr lang="hu-HU" dirty="0"/>
              <a:t>hang</a:t>
            </a:r>
          </a:p>
          <a:p>
            <a:pPr marL="708660" lvl="2">
              <a:buClr>
                <a:schemeClr val="accent1"/>
              </a:buClr>
            </a:pPr>
            <a:r>
              <a:rPr lang="hu-HU" dirty="0"/>
              <a:t>Nincs zönge, van zörej: hangképző üreg</a:t>
            </a:r>
          </a:p>
          <a:p>
            <a:pPr marL="342900" lvl="1">
              <a:buClr>
                <a:schemeClr val="accent1"/>
              </a:buClr>
            </a:pPr>
            <a:r>
              <a:rPr lang="hu-HU" dirty="0" smtClean="0"/>
              <a:t>4. </a:t>
            </a:r>
            <a:r>
              <a:rPr lang="hu-HU" dirty="0"/>
              <a:t>hang</a:t>
            </a:r>
          </a:p>
          <a:p>
            <a:pPr marL="708660" lvl="2">
              <a:buClr>
                <a:schemeClr val="accent1"/>
              </a:buClr>
            </a:pPr>
            <a:r>
              <a:rPr lang="hu-HU" dirty="0"/>
              <a:t>Zönge, nincs zörej: hangszalagok, gége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05B7-FA44-41F1-8E94-D38503B4D65B}" type="slidenum">
              <a:rPr lang="hu-HU" smtClean="0"/>
              <a:pPr/>
              <a:t>65</a:t>
            </a:fld>
            <a:endParaRPr lang="hu-HU" dirty="0"/>
          </a:p>
        </p:txBody>
      </p:sp>
      <p:pic>
        <p:nvPicPr>
          <p:cNvPr id="6" name="Picture 2" descr="https://lh4.googleusercontent.com/WPqhn-CqGFvHXA2z669slwkF9zeUll8pPP-tDg0RBJXL0XQPV3USQQnmcVK1_e1KXVPmHJ2x86LHB4kJM0eMH_hRzbPOyEd1pDvCQEG_Z3fGWYIHw3iLI1gEzr8MWCCO4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8" y="0"/>
            <a:ext cx="8271163" cy="327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Egyenes összekötő 6"/>
          <p:cNvCxnSpPr/>
          <p:nvPr/>
        </p:nvCxnSpPr>
        <p:spPr>
          <a:xfrm flipH="1">
            <a:off x="2857500" y="83127"/>
            <a:ext cx="20782" cy="300297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 flipH="1">
            <a:off x="4339936" y="83126"/>
            <a:ext cx="20782" cy="300297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flipH="1">
            <a:off x="5275118" y="83125"/>
            <a:ext cx="20782" cy="300297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H="1">
            <a:off x="838200" y="83125"/>
            <a:ext cx="20782" cy="300297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flipH="1">
            <a:off x="7955973" y="83125"/>
            <a:ext cx="20782" cy="300297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4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199" y="3273269"/>
            <a:ext cx="7620000" cy="3460040"/>
          </a:xfrm>
        </p:spPr>
        <p:txBody>
          <a:bodyPr>
            <a:normAutofit fontScale="92500" lnSpcReduction="10000"/>
          </a:bodyPr>
          <a:lstStyle/>
          <a:p>
            <a:pPr marL="342900" lvl="1">
              <a:buClr>
                <a:schemeClr val="accent1"/>
              </a:buClr>
            </a:pPr>
            <a:r>
              <a:rPr lang="hu-HU" b="1" dirty="0"/>
              <a:t>Jellemezze a beszédhangok sajátosságait a tanultak alapján!</a:t>
            </a:r>
          </a:p>
          <a:p>
            <a:pPr marL="342900" lvl="1">
              <a:buClr>
                <a:schemeClr val="accent1"/>
              </a:buClr>
            </a:pPr>
            <a:r>
              <a:rPr lang="hu-HU" sz="1700" dirty="0"/>
              <a:t>Gerjesztés megállapítása</a:t>
            </a:r>
          </a:p>
          <a:p>
            <a:pPr marL="708660" lvl="2">
              <a:buClr>
                <a:schemeClr val="accent1"/>
              </a:buClr>
            </a:pPr>
            <a:r>
              <a:rPr lang="hu-HU" sz="1400" dirty="0"/>
              <a:t>Van-e zönge </a:t>
            </a:r>
            <a:r>
              <a:rPr lang="hu-HU" sz="1400" dirty="0">
                <a:sym typeface="Wingdings" panose="05000000000000000000" pitchFamily="2" charset="2"/>
              </a:rPr>
              <a:t> zöngés gerjesztés</a:t>
            </a:r>
          </a:p>
          <a:p>
            <a:pPr marL="708660" lvl="2">
              <a:buClr>
                <a:schemeClr val="accent1"/>
              </a:buClr>
            </a:pPr>
            <a:r>
              <a:rPr lang="hu-HU" sz="1400" dirty="0">
                <a:sym typeface="Wingdings" panose="05000000000000000000" pitchFamily="2" charset="2"/>
              </a:rPr>
              <a:t>Zajszerű-e a spektrum  súrlódási zörej gerjeszti a hangot</a:t>
            </a:r>
          </a:p>
          <a:p>
            <a:pPr marL="708660" lvl="2">
              <a:buClr>
                <a:schemeClr val="accent1"/>
              </a:buClr>
            </a:pPr>
            <a:r>
              <a:rPr lang="hu-HU" sz="1400" dirty="0">
                <a:sym typeface="Wingdings" panose="05000000000000000000" pitchFamily="2" charset="2"/>
              </a:rPr>
              <a:t>Esetleg mindkettő jelen van…</a:t>
            </a:r>
          </a:p>
          <a:p>
            <a:pPr marL="342900" lvl="1">
              <a:buClr>
                <a:schemeClr val="accent1"/>
              </a:buClr>
            </a:pPr>
            <a:r>
              <a:rPr lang="hu-HU" sz="1700" dirty="0">
                <a:sym typeface="Wingdings" panose="05000000000000000000" pitchFamily="2" charset="2"/>
              </a:rPr>
              <a:t>Rendelkezik-e a hang formánsszerkezettel?</a:t>
            </a:r>
          </a:p>
          <a:p>
            <a:pPr marL="708660" lvl="2">
              <a:buClr>
                <a:schemeClr val="accent1"/>
              </a:buClr>
            </a:pPr>
            <a:r>
              <a:rPr lang="hu-HU" sz="1500" dirty="0">
                <a:sym typeface="Wingdings" panose="05000000000000000000" pitchFamily="2" charset="2"/>
              </a:rPr>
              <a:t>A formánsok kiemelések a zöngés gerjesztésben  a spektrumon a kiemelt frekvenciák nagyobb amplitúdóval szerepelnek</a:t>
            </a:r>
          </a:p>
          <a:p>
            <a:pPr marL="982980" lvl="3">
              <a:buClr>
                <a:schemeClr val="accent1"/>
              </a:buClr>
            </a:pPr>
            <a:r>
              <a:rPr lang="hu-HU" sz="1300" dirty="0"/>
              <a:t>Rendszerint csak a formánsok és a zönge látszik, mivel ezek arányaiban sokkal nagyobb amplitúdóval rendelkeznek</a:t>
            </a:r>
          </a:p>
          <a:p>
            <a:pPr marL="342900" lvl="1">
              <a:buClr>
                <a:schemeClr val="accent1"/>
              </a:buClr>
            </a:pPr>
            <a:r>
              <a:rPr lang="hu-HU" sz="1700" dirty="0"/>
              <a:t>Időben egyszerű vagy összetett a hang?</a:t>
            </a:r>
          </a:p>
          <a:p>
            <a:pPr marL="708660" lvl="2">
              <a:buClr>
                <a:schemeClr val="accent1"/>
              </a:buClr>
            </a:pPr>
            <a:r>
              <a:rPr lang="hu-HU" sz="1500" dirty="0"/>
              <a:t>Összetett: zárhang, zár-rés </a:t>
            </a:r>
            <a:r>
              <a:rPr lang="hu-HU" sz="1500" dirty="0" smtClean="0"/>
              <a:t>hang</a:t>
            </a:r>
            <a:endParaRPr lang="hu-HU" sz="15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05B7-FA44-41F1-8E94-D38503B4D65B}" type="slidenum">
              <a:rPr lang="hu-HU" smtClean="0"/>
              <a:pPr/>
              <a:t>66</a:t>
            </a:fld>
            <a:endParaRPr lang="hu-HU" dirty="0"/>
          </a:p>
        </p:txBody>
      </p:sp>
      <p:pic>
        <p:nvPicPr>
          <p:cNvPr id="6" name="Picture 2" descr="https://lh4.googleusercontent.com/WPqhn-CqGFvHXA2z669slwkF9zeUll8pPP-tDg0RBJXL0XQPV3USQQnmcVK1_e1KXVPmHJ2x86LHB4kJM0eMH_hRzbPOyEd1pDvCQEG_Z3fGWYIHw3iLI1gEzr8MWCCO4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8" y="0"/>
            <a:ext cx="8271163" cy="327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Egyenes összekötő 6"/>
          <p:cNvCxnSpPr/>
          <p:nvPr/>
        </p:nvCxnSpPr>
        <p:spPr>
          <a:xfrm flipH="1">
            <a:off x="2857500" y="83127"/>
            <a:ext cx="20782" cy="300297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 flipH="1">
            <a:off x="4339936" y="83126"/>
            <a:ext cx="20782" cy="300297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flipH="1">
            <a:off x="5275118" y="83125"/>
            <a:ext cx="20782" cy="300297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H="1">
            <a:off x="838200" y="83125"/>
            <a:ext cx="20782" cy="300297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flipH="1">
            <a:off x="7955973" y="83125"/>
            <a:ext cx="20782" cy="300297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08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199" y="3273269"/>
            <a:ext cx="7620000" cy="3460040"/>
          </a:xfrm>
        </p:spPr>
        <p:txBody>
          <a:bodyPr>
            <a:normAutofit fontScale="55000" lnSpcReduction="20000"/>
          </a:bodyPr>
          <a:lstStyle/>
          <a:p>
            <a:pPr marL="342900" lvl="1">
              <a:buClr>
                <a:schemeClr val="accent1"/>
              </a:buClr>
            </a:pPr>
            <a:r>
              <a:rPr lang="hu-HU" dirty="0" smtClean="0"/>
              <a:t>1. hang</a:t>
            </a:r>
          </a:p>
          <a:p>
            <a:pPr marL="708660" lvl="2">
              <a:buClr>
                <a:schemeClr val="accent1"/>
              </a:buClr>
            </a:pPr>
            <a:r>
              <a:rPr lang="hu-HU" dirty="0" smtClean="0"/>
              <a:t>Zöngés, formánsszerkezettel rendelkezik, nincs zörej, időben egyszerű</a:t>
            </a:r>
          </a:p>
          <a:p>
            <a:pPr marL="708660" lvl="2">
              <a:buClr>
                <a:schemeClr val="accent1"/>
              </a:buClr>
            </a:pPr>
            <a:r>
              <a:rPr lang="hu-HU" dirty="0" smtClean="0">
                <a:sym typeface="Wingdings" panose="05000000000000000000" pitchFamily="2" charset="2"/>
              </a:rPr>
              <a:t> magánhangzó</a:t>
            </a:r>
          </a:p>
          <a:p>
            <a:pPr marL="708660" lvl="2">
              <a:buClr>
                <a:schemeClr val="accent1"/>
              </a:buClr>
            </a:pPr>
            <a:r>
              <a:rPr lang="hu-HU" dirty="0" smtClean="0">
                <a:sym typeface="Wingdings" panose="05000000000000000000" pitchFamily="2" charset="2"/>
              </a:rPr>
              <a:t>F1 kb. 600 Hz, F2 kb. 1000 Hz  „a”</a:t>
            </a:r>
            <a:endParaRPr lang="hu-HU" dirty="0" smtClean="0"/>
          </a:p>
          <a:p>
            <a:pPr marL="342900" lvl="1">
              <a:buClr>
                <a:schemeClr val="accent1"/>
              </a:buClr>
            </a:pPr>
            <a:r>
              <a:rPr lang="hu-HU" dirty="0" smtClean="0"/>
              <a:t>2. hang</a:t>
            </a:r>
          </a:p>
          <a:p>
            <a:pPr marL="708660" lvl="2">
              <a:buClr>
                <a:schemeClr val="accent1"/>
              </a:buClr>
            </a:pPr>
            <a:r>
              <a:rPr lang="hu-HU" dirty="0" smtClean="0"/>
              <a:t>Zöngétlen, nincs formánszerkezet, van zörej, időben összetett</a:t>
            </a:r>
          </a:p>
          <a:p>
            <a:pPr marL="708660" lvl="2">
              <a:buClr>
                <a:schemeClr val="accent1"/>
              </a:buClr>
            </a:pPr>
            <a:r>
              <a:rPr lang="hu-HU" dirty="0" smtClean="0">
                <a:sym typeface="Wingdings" panose="05000000000000000000" pitchFamily="2" charset="2"/>
              </a:rPr>
              <a:t> zöngétlen zárfelpattanás</a:t>
            </a:r>
            <a:endParaRPr lang="hu-HU" dirty="0" smtClean="0"/>
          </a:p>
          <a:p>
            <a:pPr marL="342900" lvl="1">
              <a:buClr>
                <a:schemeClr val="accent1"/>
              </a:buClr>
            </a:pPr>
            <a:r>
              <a:rPr lang="hu-HU" dirty="0" smtClean="0"/>
              <a:t>3. </a:t>
            </a:r>
            <a:r>
              <a:rPr lang="hu-HU" dirty="0"/>
              <a:t>hang</a:t>
            </a:r>
          </a:p>
          <a:p>
            <a:pPr marL="708660" lvl="2">
              <a:buClr>
                <a:schemeClr val="accent1"/>
              </a:buClr>
            </a:pPr>
            <a:r>
              <a:rPr lang="hu-HU" dirty="0"/>
              <a:t>Zöngétlen, nincs formánszerkezet, van zörej, időben </a:t>
            </a:r>
            <a:r>
              <a:rPr lang="hu-HU" dirty="0" smtClean="0"/>
              <a:t>összetett</a:t>
            </a:r>
          </a:p>
          <a:p>
            <a:pPr marL="708660" lvl="2">
              <a:buClr>
                <a:schemeClr val="accent1"/>
              </a:buClr>
            </a:pPr>
            <a:r>
              <a:rPr lang="hu-HU" dirty="0" smtClean="0">
                <a:sym typeface="Wingdings" panose="05000000000000000000" pitchFamily="2" charset="2"/>
              </a:rPr>
              <a:t> zöngétlen zárfelpattanás</a:t>
            </a:r>
            <a:endParaRPr lang="hu-HU" dirty="0"/>
          </a:p>
          <a:p>
            <a:pPr marL="342900" lvl="1">
              <a:buClr>
                <a:schemeClr val="accent1"/>
              </a:buClr>
            </a:pPr>
            <a:r>
              <a:rPr lang="hu-HU" dirty="0" smtClean="0"/>
              <a:t>4. </a:t>
            </a:r>
            <a:r>
              <a:rPr lang="hu-HU" dirty="0"/>
              <a:t>hang</a:t>
            </a:r>
          </a:p>
          <a:p>
            <a:pPr marL="708660" lvl="2">
              <a:buClr>
                <a:schemeClr val="accent1"/>
              </a:buClr>
            </a:pPr>
            <a:r>
              <a:rPr lang="hu-HU" dirty="0"/>
              <a:t>Zöngés, formánsszerkezettel rendelkezik, nincs zörej, időben </a:t>
            </a:r>
            <a:r>
              <a:rPr lang="hu-HU" dirty="0" smtClean="0"/>
              <a:t>egyszerű</a:t>
            </a:r>
          </a:p>
          <a:p>
            <a:pPr marL="708660" lvl="2">
              <a:buClr>
                <a:schemeClr val="accent1"/>
              </a:buClr>
            </a:pPr>
            <a:r>
              <a:rPr lang="hu-HU" dirty="0" smtClean="0">
                <a:sym typeface="Wingdings" panose="05000000000000000000" pitchFamily="2" charset="2"/>
              </a:rPr>
              <a:t> magánhangzó</a:t>
            </a:r>
          </a:p>
          <a:p>
            <a:pPr marL="708660" lvl="2">
              <a:buClr>
                <a:schemeClr val="accent1"/>
              </a:buClr>
            </a:pPr>
            <a:r>
              <a:rPr lang="hu-HU" dirty="0">
                <a:sym typeface="Wingdings" panose="05000000000000000000" pitchFamily="2" charset="2"/>
              </a:rPr>
              <a:t>F1 kb. 600 Hz, F2 kb. </a:t>
            </a:r>
            <a:r>
              <a:rPr lang="hu-HU" dirty="0" smtClean="0">
                <a:sym typeface="Wingdings" panose="05000000000000000000" pitchFamily="2" charset="2"/>
              </a:rPr>
              <a:t>1100 </a:t>
            </a:r>
            <a:r>
              <a:rPr lang="hu-HU" dirty="0">
                <a:sym typeface="Wingdings" panose="05000000000000000000" pitchFamily="2" charset="2"/>
              </a:rPr>
              <a:t>Hz  „a</a:t>
            </a:r>
            <a:r>
              <a:rPr lang="hu-HU" dirty="0" smtClean="0">
                <a:sym typeface="Wingdings" panose="05000000000000000000" pitchFamily="2" charset="2"/>
              </a:rPr>
              <a:t>”</a:t>
            </a:r>
          </a:p>
          <a:p>
            <a:pPr marL="342900" lvl="1">
              <a:buClr>
                <a:schemeClr val="accent1"/>
              </a:buClr>
            </a:pPr>
            <a:r>
              <a:rPr lang="hu-HU" dirty="0" smtClean="0">
                <a:sym typeface="Wingdings" panose="05000000000000000000" pitchFamily="2" charset="2"/>
              </a:rPr>
              <a:t>Lehetséges hangsor: „a”, „k”, „t”, „a”</a:t>
            </a:r>
            <a:endParaRPr lang="hu-HU" dirty="0"/>
          </a:p>
          <a:p>
            <a:pPr marL="342900" lvl="1">
              <a:buClr>
                <a:schemeClr val="accent1"/>
              </a:buClr>
            </a:pPr>
            <a:endParaRPr lang="hu-HU" sz="15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05B7-FA44-41F1-8E94-D38503B4D65B}" type="slidenum">
              <a:rPr lang="hu-HU" smtClean="0"/>
              <a:pPr/>
              <a:t>67</a:t>
            </a:fld>
            <a:endParaRPr lang="hu-HU" dirty="0"/>
          </a:p>
        </p:txBody>
      </p:sp>
      <p:pic>
        <p:nvPicPr>
          <p:cNvPr id="6" name="Picture 2" descr="https://lh4.googleusercontent.com/WPqhn-CqGFvHXA2z669slwkF9zeUll8pPP-tDg0RBJXL0XQPV3USQQnmcVK1_e1KXVPmHJ2x86LHB4kJM0eMH_hRzbPOyEd1pDvCQEG_Z3fGWYIHw3iLI1gEzr8MWCCO4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8" y="0"/>
            <a:ext cx="8271163" cy="327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Egyenes összekötő 6"/>
          <p:cNvCxnSpPr/>
          <p:nvPr/>
        </p:nvCxnSpPr>
        <p:spPr>
          <a:xfrm flipH="1">
            <a:off x="2857500" y="83127"/>
            <a:ext cx="20782" cy="300297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 flipH="1">
            <a:off x="4339936" y="83126"/>
            <a:ext cx="20782" cy="300297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flipH="1">
            <a:off x="5275118" y="83125"/>
            <a:ext cx="20782" cy="300297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H="1">
            <a:off x="838200" y="83125"/>
            <a:ext cx="20782" cy="300297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flipH="1">
            <a:off x="7955973" y="83125"/>
            <a:ext cx="20782" cy="300297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23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199" y="3273269"/>
            <a:ext cx="7620000" cy="3460040"/>
          </a:xfrm>
        </p:spPr>
        <p:txBody>
          <a:bodyPr>
            <a:normAutofit fontScale="85000" lnSpcReduction="20000"/>
          </a:bodyPr>
          <a:lstStyle/>
          <a:p>
            <a:pPr marL="342900" lvl="1">
              <a:buClr>
                <a:schemeClr val="accent1"/>
              </a:buClr>
            </a:pPr>
            <a:r>
              <a:rPr lang="hu-HU" dirty="0" smtClean="0"/>
              <a:t>1. hang</a:t>
            </a:r>
          </a:p>
          <a:p>
            <a:pPr marL="708660" lvl="2">
              <a:buClr>
                <a:schemeClr val="accent1"/>
              </a:buClr>
            </a:pPr>
            <a:r>
              <a:rPr lang="hu-HU" dirty="0" smtClean="0"/>
              <a:t>Zöngés, formánsszerkezettel rendelkezik, nincs zörej, időben egyszerű</a:t>
            </a:r>
          </a:p>
          <a:p>
            <a:pPr marL="342900" lvl="1">
              <a:buClr>
                <a:schemeClr val="accent1"/>
              </a:buClr>
            </a:pPr>
            <a:r>
              <a:rPr lang="hu-HU" dirty="0" smtClean="0"/>
              <a:t>2. hang</a:t>
            </a:r>
          </a:p>
          <a:p>
            <a:pPr marL="708660" lvl="2">
              <a:buClr>
                <a:schemeClr val="accent1"/>
              </a:buClr>
            </a:pPr>
            <a:r>
              <a:rPr lang="hu-HU" dirty="0" smtClean="0"/>
              <a:t>Zöngétlen, nincs formánszerkezet, van zörej, időben összetett</a:t>
            </a:r>
          </a:p>
          <a:p>
            <a:pPr marL="342900" lvl="1">
              <a:buClr>
                <a:schemeClr val="accent1"/>
              </a:buClr>
            </a:pPr>
            <a:r>
              <a:rPr lang="hu-HU" dirty="0" smtClean="0"/>
              <a:t>3. </a:t>
            </a:r>
            <a:r>
              <a:rPr lang="hu-HU" dirty="0"/>
              <a:t>hang</a:t>
            </a:r>
          </a:p>
          <a:p>
            <a:pPr marL="708660" lvl="2">
              <a:buClr>
                <a:schemeClr val="accent1"/>
              </a:buClr>
            </a:pPr>
            <a:r>
              <a:rPr lang="hu-HU" dirty="0"/>
              <a:t>Zöngétlen, nincs formánszerkezet, van zörej, időben összetett</a:t>
            </a:r>
          </a:p>
          <a:p>
            <a:pPr marL="342900" lvl="1">
              <a:buClr>
                <a:schemeClr val="accent1"/>
              </a:buClr>
            </a:pPr>
            <a:r>
              <a:rPr lang="hu-HU" dirty="0" smtClean="0"/>
              <a:t>4. </a:t>
            </a:r>
            <a:r>
              <a:rPr lang="hu-HU" dirty="0"/>
              <a:t>hang</a:t>
            </a:r>
          </a:p>
          <a:p>
            <a:pPr marL="708660" lvl="2">
              <a:buClr>
                <a:schemeClr val="accent1"/>
              </a:buClr>
            </a:pPr>
            <a:r>
              <a:rPr lang="hu-HU" dirty="0"/>
              <a:t>Zöngés, formánsszerkezettel rendelkezik, nincs zörej, időben egyszerű</a:t>
            </a:r>
          </a:p>
          <a:p>
            <a:pPr marL="342900" lvl="1">
              <a:buClr>
                <a:schemeClr val="accent1"/>
              </a:buClr>
            </a:pPr>
            <a:endParaRPr lang="hu-HU" sz="15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05B7-FA44-41F1-8E94-D38503B4D65B}" type="slidenum">
              <a:rPr lang="hu-HU" smtClean="0"/>
              <a:pPr/>
              <a:t>68</a:t>
            </a:fld>
            <a:endParaRPr lang="hu-HU" dirty="0"/>
          </a:p>
        </p:txBody>
      </p:sp>
      <p:pic>
        <p:nvPicPr>
          <p:cNvPr id="6" name="Picture 2" descr="https://lh4.googleusercontent.com/WPqhn-CqGFvHXA2z669slwkF9zeUll8pPP-tDg0RBJXL0XQPV3USQQnmcVK1_e1KXVPmHJ2x86LHB4kJM0eMH_hRzbPOyEd1pDvCQEG_Z3fGWYIHw3iLI1gEzr8MWCCO4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8" y="0"/>
            <a:ext cx="8271163" cy="327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Egyenes összekötő 6"/>
          <p:cNvCxnSpPr/>
          <p:nvPr/>
        </p:nvCxnSpPr>
        <p:spPr>
          <a:xfrm flipH="1">
            <a:off x="2857500" y="83127"/>
            <a:ext cx="20782" cy="300297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 flipH="1">
            <a:off x="4339936" y="83126"/>
            <a:ext cx="20782" cy="300297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flipH="1">
            <a:off x="5275118" y="83125"/>
            <a:ext cx="20782" cy="300297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H="1">
            <a:off x="838200" y="83125"/>
            <a:ext cx="20782" cy="300297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flipH="1">
            <a:off x="7955973" y="83125"/>
            <a:ext cx="20782" cy="300297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38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199" y="3273269"/>
            <a:ext cx="7620000" cy="3460040"/>
          </a:xfrm>
        </p:spPr>
        <p:txBody>
          <a:bodyPr>
            <a:normAutofit fontScale="92500" lnSpcReduction="20000"/>
          </a:bodyPr>
          <a:lstStyle/>
          <a:p>
            <a:pPr marL="342900" lvl="1">
              <a:buClr>
                <a:schemeClr val="accent1"/>
              </a:buClr>
            </a:pPr>
            <a:r>
              <a:rPr lang="hu-HU" dirty="0"/>
              <a:t>Női, férfi, vagy gyermek beszéde van a </a:t>
            </a:r>
            <a:r>
              <a:rPr lang="hu-HU" dirty="0" err="1"/>
              <a:t>spektrogrammon</a:t>
            </a:r>
            <a:r>
              <a:rPr lang="hu-HU" dirty="0"/>
              <a:t>? </a:t>
            </a:r>
            <a:endParaRPr lang="hu-HU" dirty="0" smtClean="0"/>
          </a:p>
          <a:p>
            <a:pPr marL="342900" lvl="1">
              <a:buClr>
                <a:schemeClr val="accent1"/>
              </a:buClr>
            </a:pPr>
            <a:r>
              <a:rPr lang="hu-HU" dirty="0" smtClean="0"/>
              <a:t>Nem eldöntése: átlagos alaphang</a:t>
            </a:r>
          </a:p>
          <a:p>
            <a:pPr marL="708660" lvl="2">
              <a:buClr>
                <a:schemeClr val="accent1"/>
              </a:buClr>
            </a:pPr>
            <a:r>
              <a:rPr lang="hu-HU" dirty="0" smtClean="0"/>
              <a:t>Kb. 100 Hz (80-150 Hz): férfi</a:t>
            </a:r>
          </a:p>
          <a:p>
            <a:pPr marL="708660" lvl="2">
              <a:buClr>
                <a:schemeClr val="accent1"/>
              </a:buClr>
            </a:pPr>
            <a:r>
              <a:rPr lang="hu-HU" dirty="0" smtClean="0"/>
              <a:t>Kb. 200 Hz (150-250 Hz): nő</a:t>
            </a:r>
          </a:p>
          <a:p>
            <a:pPr marL="708660" lvl="2">
              <a:buClr>
                <a:schemeClr val="accent1"/>
              </a:buClr>
            </a:pPr>
            <a:r>
              <a:rPr lang="hu-HU" dirty="0" smtClean="0"/>
              <a:t>Kb. 400 Hz (250-500 Hz): gyerek</a:t>
            </a:r>
          </a:p>
          <a:p>
            <a:pPr marL="342900" lvl="1">
              <a:buClr>
                <a:schemeClr val="accent1"/>
              </a:buClr>
            </a:pPr>
            <a:r>
              <a:rPr lang="hu-HU" dirty="0" smtClean="0"/>
              <a:t>Az ábrán kb. 110 Hz az </a:t>
            </a:r>
            <a:r>
              <a:rPr lang="hu-HU" dirty="0" smtClean="0">
                <a:solidFill>
                  <a:srgbClr val="002060"/>
                </a:solidFill>
              </a:rPr>
              <a:t>alap</a:t>
            </a:r>
            <a:r>
              <a:rPr lang="hu-HU" dirty="0" smtClean="0"/>
              <a:t>hangon mért átlagos alapfrekvencia</a:t>
            </a:r>
          </a:p>
          <a:p>
            <a:pPr marL="708660" lvl="2">
              <a:buClr>
                <a:schemeClr val="accent1"/>
              </a:buClr>
            </a:pPr>
            <a:r>
              <a:rPr lang="hu-HU" dirty="0" smtClean="0"/>
              <a:t>Férfi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05B7-FA44-41F1-8E94-D38503B4D65B}" type="slidenum">
              <a:rPr lang="hu-HU" smtClean="0"/>
              <a:pPr/>
              <a:t>69</a:t>
            </a:fld>
            <a:endParaRPr lang="hu-HU" dirty="0"/>
          </a:p>
        </p:txBody>
      </p:sp>
      <p:pic>
        <p:nvPicPr>
          <p:cNvPr id="6" name="Picture 2" descr="https://lh4.googleusercontent.com/WPqhn-CqGFvHXA2z669slwkF9zeUll8pPP-tDg0RBJXL0XQPV3USQQnmcVK1_e1KXVPmHJ2x86LHB4kJM0eMH_hRzbPOyEd1pDvCQEG_Z3fGWYIHw3iLI1gEzr8MWCCO4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8" y="0"/>
            <a:ext cx="8271163" cy="327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Egyenes összekötő 6"/>
          <p:cNvCxnSpPr/>
          <p:nvPr/>
        </p:nvCxnSpPr>
        <p:spPr>
          <a:xfrm flipH="1">
            <a:off x="2857500" y="83127"/>
            <a:ext cx="20782" cy="300297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 flipH="1">
            <a:off x="4339936" y="83126"/>
            <a:ext cx="20782" cy="300297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flipH="1">
            <a:off x="5275118" y="83125"/>
            <a:ext cx="20782" cy="300297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H="1">
            <a:off x="838200" y="83125"/>
            <a:ext cx="20782" cy="300297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flipH="1">
            <a:off x="7955973" y="83125"/>
            <a:ext cx="20782" cy="300297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82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3tab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1650"/>
            <a:ext cx="914400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FC1E2B-A1AB-4493-BB89-172496520D4E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Feladat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980728"/>
            <a:ext cx="7865918" cy="4800600"/>
          </a:xfrm>
        </p:spPr>
        <p:txBody>
          <a:bodyPr>
            <a:normAutofit/>
          </a:bodyPr>
          <a:lstStyle/>
          <a:p>
            <a:r>
              <a:rPr lang="hu-HU" sz="2400" dirty="0"/>
              <a:t>Ráilleszthető-e az ábrán látott hullámforma (és </a:t>
            </a:r>
            <a:r>
              <a:rPr lang="hu-HU" sz="2400" dirty="0" err="1" smtClean="0"/>
              <a:t>spektrogram</a:t>
            </a:r>
            <a:r>
              <a:rPr lang="hu-HU" sz="2400" dirty="0" smtClean="0"/>
              <a:t>) </a:t>
            </a:r>
            <a:r>
              <a:rPr lang="hu-HU" sz="2400" dirty="0"/>
              <a:t>a következő elhangzott beszéd valamely részére: „az északi szél”? Ha igen, akkor mely részérére, ha nem, akkor miért </a:t>
            </a:r>
            <a:r>
              <a:rPr lang="hu-HU" sz="2400" dirty="0" smtClean="0"/>
              <a:t>nem?</a:t>
            </a:r>
          </a:p>
          <a:p>
            <a:r>
              <a:rPr lang="hu-HU" sz="2400" dirty="0" smtClean="0"/>
              <a:t>Férfi </a:t>
            </a:r>
            <a:r>
              <a:rPr lang="hu-HU" sz="2400" dirty="0"/>
              <a:t>vagy nő a hullámformához tartozó </a:t>
            </a:r>
            <a:r>
              <a:rPr lang="hu-HU" sz="2400" dirty="0" smtClean="0"/>
              <a:t>beszélő?</a:t>
            </a:r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05B7-FA44-41F1-8E94-D38503B4D65B}" type="slidenum">
              <a:rPr lang="hu-HU" smtClean="0"/>
              <a:pPr/>
              <a:t>70</a:t>
            </a:fld>
            <a:endParaRPr lang="hu-HU" dirty="0"/>
          </a:p>
        </p:txBody>
      </p:sp>
      <p:pic>
        <p:nvPicPr>
          <p:cNvPr id="1026" name="Picture 2" descr="https://lh4.googleusercontent.com/BO2VyQpKTIuJuvhcjMk1lAoZ4sWKo1c_djshP0zDmAz91HODt2qI5pU3b0ieyLd7ijg-l-0H2NoMvJrsxNmnnqN7JBQroA_a4suLmtCt9RxRc9jqwPZ3p2eb4ckvPn4yWK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898448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57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996952"/>
            <a:ext cx="7914410" cy="4094018"/>
          </a:xfrm>
        </p:spPr>
        <p:txBody>
          <a:bodyPr>
            <a:normAutofit fontScale="55000" lnSpcReduction="20000"/>
          </a:bodyPr>
          <a:lstStyle/>
          <a:p>
            <a:r>
              <a:rPr lang="hu-HU" dirty="0" smtClean="0"/>
              <a:t>Milyen hangok láthatóak az ábrán?</a:t>
            </a:r>
          </a:p>
          <a:p>
            <a:r>
              <a:rPr lang="hu-HU" dirty="0" smtClean="0"/>
              <a:t>1. hang</a:t>
            </a:r>
          </a:p>
          <a:p>
            <a:pPr lvl="1"/>
            <a:r>
              <a:rPr lang="hu-HU" dirty="0" smtClean="0"/>
              <a:t>Zöngés, formánsszerkezettel rendelkezik, egyszerű</a:t>
            </a:r>
          </a:p>
          <a:p>
            <a:pPr lvl="1"/>
            <a:r>
              <a:rPr lang="hu-HU" dirty="0" smtClean="0"/>
              <a:t>Valószínűleg magánhangzó</a:t>
            </a:r>
          </a:p>
          <a:p>
            <a:r>
              <a:rPr lang="hu-HU" dirty="0" smtClean="0"/>
              <a:t>2. hang</a:t>
            </a:r>
          </a:p>
          <a:p>
            <a:pPr lvl="1"/>
            <a:r>
              <a:rPr lang="hu-HU" dirty="0" smtClean="0"/>
              <a:t>Zörejes, zönge nincs, egyszerű</a:t>
            </a:r>
          </a:p>
          <a:p>
            <a:pPr lvl="1"/>
            <a:r>
              <a:rPr lang="hu-HU" dirty="0" smtClean="0"/>
              <a:t>Valószínűleg réshang</a:t>
            </a:r>
          </a:p>
          <a:p>
            <a:r>
              <a:rPr lang="hu-HU" dirty="0" smtClean="0"/>
              <a:t>3. hang</a:t>
            </a:r>
          </a:p>
          <a:p>
            <a:pPr lvl="1"/>
            <a:r>
              <a:rPr lang="hu-HU" dirty="0"/>
              <a:t>Zöngés, formánsszerkezettel rendelkezik, </a:t>
            </a:r>
            <a:r>
              <a:rPr lang="hu-HU" dirty="0" smtClean="0"/>
              <a:t>egyszerű</a:t>
            </a:r>
          </a:p>
          <a:p>
            <a:pPr lvl="1"/>
            <a:r>
              <a:rPr lang="hu-HU" dirty="0"/>
              <a:t>Valószínűleg magánhangzó</a:t>
            </a:r>
          </a:p>
          <a:p>
            <a:r>
              <a:rPr lang="hu-HU" dirty="0" smtClean="0"/>
              <a:t>4. hang</a:t>
            </a:r>
          </a:p>
          <a:p>
            <a:pPr lvl="1"/>
            <a:r>
              <a:rPr lang="hu-HU" dirty="0"/>
              <a:t>Zörejes, zönge nincs, </a:t>
            </a:r>
            <a:r>
              <a:rPr lang="hu-HU" smtClean="0"/>
              <a:t>időben </a:t>
            </a:r>
            <a:r>
              <a:rPr lang="hu-HU" smtClean="0"/>
              <a:t>összetett</a:t>
            </a:r>
            <a:endParaRPr lang="hu-HU" dirty="0"/>
          </a:p>
          <a:p>
            <a:pPr lvl="1"/>
            <a:r>
              <a:rPr lang="hu-HU" dirty="0" smtClean="0"/>
              <a:t>Valószínűleg felpattanó</a:t>
            </a:r>
          </a:p>
          <a:p>
            <a:pPr lvl="1"/>
            <a:endParaRPr lang="hu-HU" dirty="0" smtClean="0"/>
          </a:p>
          <a:p>
            <a:pPr marL="114300" indent="0">
              <a:buNone/>
            </a:pPr>
            <a:r>
              <a:rPr lang="hu-HU" dirty="0" smtClean="0"/>
              <a:t>Keressük meg, milyen hangsorozatra illik rá az elhangzott „az </a:t>
            </a:r>
            <a:r>
              <a:rPr lang="hu-HU" dirty="0"/>
              <a:t>északi szél</a:t>
            </a:r>
            <a:r>
              <a:rPr lang="hu-HU" dirty="0" smtClean="0"/>
              <a:t>”</a:t>
            </a:r>
            <a:r>
              <a:rPr lang="hu-HU" dirty="0" err="1" smtClean="0"/>
              <a:t>-ből</a:t>
            </a:r>
            <a:r>
              <a:rPr lang="hu-HU" dirty="0" smtClean="0"/>
              <a:t>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05B7-FA44-41F1-8E94-D38503B4D65B}" type="slidenum">
              <a:rPr lang="hu-HU" smtClean="0"/>
              <a:pPr/>
              <a:t>71</a:t>
            </a:fld>
            <a:endParaRPr lang="hu-HU" dirty="0"/>
          </a:p>
        </p:txBody>
      </p:sp>
      <p:pic>
        <p:nvPicPr>
          <p:cNvPr id="5" name="Picture 2" descr="https://lh4.googleusercontent.com/BO2VyQpKTIuJuvhcjMk1lAoZ4sWKo1c_djshP0zDmAz91HODt2qI5pU3b0ieyLd7ijg-l-0H2NoMvJrsxNmnnqN7JBQroA_a4suLmtCt9RxRc9jqwPZ3p2eb4ckvPn4yWK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"/>
          <a:stretch/>
        </p:blipFill>
        <p:spPr bwMode="auto">
          <a:xfrm>
            <a:off x="85725" y="75356"/>
            <a:ext cx="7834386" cy="28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Egyenes összekötő 6"/>
          <p:cNvCxnSpPr/>
          <p:nvPr/>
        </p:nvCxnSpPr>
        <p:spPr>
          <a:xfrm>
            <a:off x="3127664" y="187036"/>
            <a:ext cx="10391" cy="176645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329046" y="187035"/>
            <a:ext cx="10391" cy="176645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5129646" y="187035"/>
            <a:ext cx="10391" cy="176645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7896975" y="187033"/>
            <a:ext cx="10391" cy="176645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6075219" y="187033"/>
            <a:ext cx="10391" cy="176645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73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55576" y="836712"/>
            <a:ext cx="7542584" cy="1874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20" marR="4608">
              <a:lnSpc>
                <a:spcPts val="2041"/>
              </a:lnSpc>
              <a:spcBef>
                <a:spcPts val="1324"/>
              </a:spcBef>
              <a:tabLst>
                <a:tab pos="366917" algn="l"/>
                <a:tab pos="367493" algn="l"/>
                <a:tab pos="1231506" algn="l"/>
                <a:tab pos="2207265" algn="l"/>
                <a:tab pos="2554598" algn="l"/>
                <a:tab pos="2939947" algn="l"/>
                <a:tab pos="3684726" algn="l"/>
                <a:tab pos="5107467" algn="l"/>
                <a:tab pos="6340126" algn="l"/>
                <a:tab pos="7185706" algn="l"/>
                <a:tab pos="7468525" algn="l"/>
              </a:tabLst>
            </a:pPr>
            <a:r>
              <a:rPr lang="hu-HU" b="1" dirty="0" smtClean="0">
                <a:cs typeface="Arial" panose="020B0604020202020204" pitchFamily="34" charset="0"/>
              </a:rPr>
              <a:t>Fe</a:t>
            </a:r>
            <a:r>
              <a:rPr lang="hu-HU" b="1" spc="-9" dirty="0" smtClean="0">
                <a:cs typeface="Arial" panose="020B0604020202020204" pitchFamily="34" charset="0"/>
              </a:rPr>
              <a:t>l</a:t>
            </a:r>
            <a:r>
              <a:rPr lang="hu-HU" b="1" dirty="0" smtClean="0">
                <a:cs typeface="Arial" panose="020B0604020202020204" pitchFamily="34" charset="0"/>
              </a:rPr>
              <a:t>ada</a:t>
            </a:r>
            <a:r>
              <a:rPr lang="hu-HU" b="1" spc="-9" dirty="0" smtClean="0">
                <a:cs typeface="Arial" panose="020B0604020202020204" pitchFamily="34" charset="0"/>
              </a:rPr>
              <a:t>t</a:t>
            </a:r>
            <a:r>
              <a:rPr lang="hu-HU" b="1" dirty="0" smtClean="0">
                <a:cs typeface="Arial" panose="020B0604020202020204" pitchFamily="34" charset="0"/>
              </a:rPr>
              <a:t>:	</a:t>
            </a:r>
            <a:r>
              <a:rPr lang="hu-HU" b="1" spc="9" dirty="0" smtClean="0">
                <a:cs typeface="Arial" panose="020B0604020202020204" pitchFamily="34" charset="0"/>
              </a:rPr>
              <a:t>V</a:t>
            </a:r>
            <a:r>
              <a:rPr lang="hu-HU" b="1" spc="-9" dirty="0" smtClean="0">
                <a:cs typeface="Arial" panose="020B0604020202020204" pitchFamily="34" charset="0"/>
              </a:rPr>
              <a:t>é</a:t>
            </a:r>
            <a:r>
              <a:rPr lang="hu-HU" b="1" spc="5" dirty="0" smtClean="0">
                <a:cs typeface="Arial" panose="020B0604020202020204" pitchFamily="34" charset="0"/>
              </a:rPr>
              <a:t>g</a:t>
            </a:r>
            <a:r>
              <a:rPr lang="hu-HU" b="1" dirty="0" smtClean="0">
                <a:cs typeface="Arial" panose="020B0604020202020204" pitchFamily="34" charset="0"/>
              </a:rPr>
              <a:t>ezze	el	</a:t>
            </a:r>
            <a:r>
              <a:rPr lang="hu-HU" b="1" spc="-9" dirty="0" smtClean="0">
                <a:cs typeface="Arial" panose="020B0604020202020204" pitchFamily="34" charset="0"/>
              </a:rPr>
              <a:t>a</a:t>
            </a:r>
            <a:r>
              <a:rPr lang="hu-HU" b="1" dirty="0" smtClean="0">
                <a:cs typeface="Arial" panose="020B0604020202020204" pitchFamily="34" charset="0"/>
              </a:rPr>
              <a:t>z	</a:t>
            </a:r>
            <a:r>
              <a:rPr lang="hu-HU" b="1" spc="-9" dirty="0" smtClean="0">
                <a:cs typeface="Arial" panose="020B0604020202020204" pitchFamily="34" charset="0"/>
              </a:rPr>
              <a:t>a</a:t>
            </a:r>
            <a:r>
              <a:rPr lang="hu-HU" b="1" dirty="0" smtClean="0">
                <a:cs typeface="Arial" panose="020B0604020202020204" pitchFamily="34" charset="0"/>
              </a:rPr>
              <a:t>l</a:t>
            </a:r>
            <a:r>
              <a:rPr lang="hu-HU" b="1" spc="-9" dirty="0" smtClean="0">
                <a:cs typeface="Arial" panose="020B0604020202020204" pitchFamily="34" charset="0"/>
              </a:rPr>
              <a:t>á</a:t>
            </a:r>
            <a:r>
              <a:rPr lang="hu-HU" b="1" spc="5" dirty="0" smtClean="0">
                <a:cs typeface="Arial" panose="020B0604020202020204" pitchFamily="34" charset="0"/>
              </a:rPr>
              <a:t>bb</a:t>
            </a:r>
            <a:r>
              <a:rPr lang="hu-HU" b="1" dirty="0" smtClean="0">
                <a:cs typeface="Arial" panose="020B0604020202020204" pitchFamily="34" charset="0"/>
              </a:rPr>
              <a:t>i	</a:t>
            </a:r>
            <a:r>
              <a:rPr lang="hu-HU" b="1" spc="-9" dirty="0" smtClean="0">
                <a:cs typeface="Arial" panose="020B0604020202020204" pitchFamily="34" charset="0"/>
              </a:rPr>
              <a:t>s</a:t>
            </a:r>
            <a:r>
              <a:rPr lang="hu-HU" b="1" dirty="0" smtClean="0">
                <a:cs typeface="Arial" panose="020B0604020202020204" pitchFamily="34" charset="0"/>
              </a:rPr>
              <a:t>z</a:t>
            </a:r>
            <a:r>
              <a:rPr lang="hu-HU" b="1" spc="5" dirty="0" smtClean="0">
                <a:cs typeface="Arial" panose="020B0604020202020204" pitchFamily="34" charset="0"/>
              </a:rPr>
              <a:t>öv</a:t>
            </a:r>
            <a:r>
              <a:rPr lang="hu-HU" b="1" dirty="0" smtClean="0">
                <a:cs typeface="Arial" panose="020B0604020202020204" pitchFamily="34" charset="0"/>
              </a:rPr>
              <a:t>eg</a:t>
            </a:r>
            <a:r>
              <a:rPr lang="hu-HU" b="1" spc="9" dirty="0" smtClean="0">
                <a:cs typeface="Arial" panose="020B0604020202020204" pitchFamily="34" charset="0"/>
              </a:rPr>
              <a:t>r</a:t>
            </a:r>
            <a:r>
              <a:rPr lang="hu-HU" b="1" dirty="0" smtClean="0">
                <a:cs typeface="Arial" panose="020B0604020202020204" pitchFamily="34" charset="0"/>
              </a:rPr>
              <a:t>é</a:t>
            </a:r>
            <a:r>
              <a:rPr lang="hu-HU" b="1" spc="-5" dirty="0" smtClean="0">
                <a:cs typeface="Arial" panose="020B0604020202020204" pitchFamily="34" charset="0"/>
              </a:rPr>
              <a:t>s</a:t>
            </a:r>
            <a:r>
              <a:rPr lang="hu-HU" b="1" spc="-9" dirty="0" smtClean="0">
                <a:cs typeface="Arial" panose="020B0604020202020204" pitchFamily="34" charset="0"/>
              </a:rPr>
              <a:t>z</a:t>
            </a:r>
            <a:r>
              <a:rPr lang="hu-HU" b="1" dirty="0" smtClean="0">
                <a:cs typeface="Arial" panose="020B0604020202020204" pitchFamily="34" charset="0"/>
              </a:rPr>
              <a:t>l</a:t>
            </a:r>
            <a:r>
              <a:rPr lang="hu-HU" b="1" spc="-9" dirty="0" smtClean="0">
                <a:cs typeface="Arial" panose="020B0604020202020204" pitchFamily="34" charset="0"/>
              </a:rPr>
              <a:t>e</a:t>
            </a:r>
            <a:r>
              <a:rPr lang="hu-HU" b="1" dirty="0" smtClean="0">
                <a:cs typeface="Arial" panose="020B0604020202020204" pitchFamily="34" charset="0"/>
              </a:rPr>
              <a:t>t f</a:t>
            </a:r>
            <a:r>
              <a:rPr lang="hu-HU" b="1" spc="5" dirty="0" smtClean="0">
                <a:cs typeface="Arial" panose="020B0604020202020204" pitchFamily="34" charset="0"/>
              </a:rPr>
              <a:t>on</a:t>
            </a:r>
            <a:r>
              <a:rPr lang="hu-HU" b="1" dirty="0" smtClean="0">
                <a:cs typeface="Arial" panose="020B0604020202020204" pitchFamily="34" charset="0"/>
              </a:rPr>
              <a:t>eti</a:t>
            </a:r>
            <a:r>
              <a:rPr lang="hu-HU" b="1" spc="5" dirty="0" smtClean="0">
                <a:cs typeface="Arial" panose="020B0604020202020204" pitchFamily="34" charset="0"/>
              </a:rPr>
              <a:t>k</a:t>
            </a:r>
            <a:r>
              <a:rPr lang="hu-HU" b="1" dirty="0" smtClean="0">
                <a:cs typeface="Arial" panose="020B0604020202020204" pitchFamily="34" charset="0"/>
              </a:rPr>
              <a:t>us á</a:t>
            </a:r>
            <a:r>
              <a:rPr lang="hu-HU" b="1" spc="-9" dirty="0" smtClean="0">
                <a:cs typeface="Arial" panose="020B0604020202020204" pitchFamily="34" charset="0"/>
              </a:rPr>
              <a:t>t</a:t>
            </a:r>
            <a:r>
              <a:rPr lang="hu-HU" b="1" dirty="0" smtClean="0">
                <a:cs typeface="Arial" panose="020B0604020202020204" pitchFamily="34" charset="0"/>
              </a:rPr>
              <a:t>írá</a:t>
            </a:r>
            <a:r>
              <a:rPr lang="hu-HU" b="1" spc="-5" dirty="0" smtClean="0">
                <a:cs typeface="Arial" panose="020B0604020202020204" pitchFamily="34" charset="0"/>
              </a:rPr>
              <a:t>s</a:t>
            </a:r>
            <a:r>
              <a:rPr lang="hu-HU" b="1" dirty="0" smtClean="0">
                <a:cs typeface="Arial" panose="020B0604020202020204" pitchFamily="34" charset="0"/>
              </a:rPr>
              <a:t>át a	</a:t>
            </a:r>
            <a:r>
              <a:rPr lang="hu-HU" b="1" spc="5" dirty="0" smtClean="0">
                <a:cs typeface="Arial" panose="020B0604020202020204" pitchFamily="34" charset="0"/>
              </a:rPr>
              <a:t>S</a:t>
            </a:r>
            <a:r>
              <a:rPr lang="hu-HU" b="1" dirty="0" smtClean="0">
                <a:cs typeface="Arial" panose="020B0604020202020204" pitchFamily="34" charset="0"/>
              </a:rPr>
              <a:t>A</a:t>
            </a:r>
            <a:r>
              <a:rPr lang="hu-HU" b="1" spc="-5" dirty="0" smtClean="0">
                <a:cs typeface="Arial" panose="020B0604020202020204" pitchFamily="34" charset="0"/>
              </a:rPr>
              <a:t>M</a:t>
            </a:r>
            <a:r>
              <a:rPr lang="hu-HU" b="1" spc="-177" dirty="0" smtClean="0">
                <a:cs typeface="Arial" panose="020B0604020202020204" pitchFamily="34" charset="0"/>
              </a:rPr>
              <a:t>P</a:t>
            </a:r>
            <a:r>
              <a:rPr lang="hu-HU" b="1" dirty="0" smtClean="0">
                <a:cs typeface="Arial" panose="020B0604020202020204" pitchFamily="34" charset="0"/>
              </a:rPr>
              <a:t>A  </a:t>
            </a:r>
            <a:r>
              <a:rPr lang="hu-HU" b="1" spc="-5" dirty="0" smtClean="0">
                <a:cs typeface="Arial" panose="020B0604020202020204" pitchFamily="34" charset="0"/>
              </a:rPr>
              <a:t>szimbólumrendszer felhasználásával!</a:t>
            </a:r>
          </a:p>
          <a:p>
            <a:pPr marL="11520" marR="4608">
              <a:lnSpc>
                <a:spcPts val="2041"/>
              </a:lnSpc>
              <a:spcBef>
                <a:spcPts val="1324"/>
              </a:spcBef>
              <a:tabLst>
                <a:tab pos="366917" algn="l"/>
                <a:tab pos="367493" algn="l"/>
                <a:tab pos="1231506" algn="l"/>
                <a:tab pos="2207265" algn="l"/>
                <a:tab pos="2554598" algn="l"/>
                <a:tab pos="2939947" algn="l"/>
                <a:tab pos="3684726" algn="l"/>
                <a:tab pos="5107467" algn="l"/>
                <a:tab pos="6340126" algn="l"/>
                <a:tab pos="7185706" algn="l"/>
                <a:tab pos="7468525" algn="l"/>
              </a:tabLst>
            </a:pPr>
            <a:endParaRPr lang="hu-HU" b="1" spc="-5" dirty="0">
              <a:cs typeface="Arial" panose="020B0604020202020204" pitchFamily="34" charset="0"/>
            </a:endParaRPr>
          </a:p>
          <a:p>
            <a:pPr marL="11520" marR="4608">
              <a:lnSpc>
                <a:spcPts val="2041"/>
              </a:lnSpc>
              <a:spcBef>
                <a:spcPts val="1324"/>
              </a:spcBef>
              <a:tabLst>
                <a:tab pos="366917" algn="l"/>
                <a:tab pos="367493" algn="l"/>
                <a:tab pos="1231506" algn="l"/>
                <a:tab pos="2207265" algn="l"/>
                <a:tab pos="2554598" algn="l"/>
                <a:tab pos="2939947" algn="l"/>
                <a:tab pos="3684726" algn="l"/>
                <a:tab pos="5107467" algn="l"/>
                <a:tab pos="6340126" algn="l"/>
                <a:tab pos="7185706" algn="l"/>
                <a:tab pos="7468525" algn="l"/>
              </a:tabLst>
            </a:pPr>
            <a:endParaRPr lang="hu-HU" b="1" dirty="0" smtClean="0">
              <a:cs typeface="Arial" panose="020B0604020202020204" pitchFamily="34" charset="0"/>
            </a:endParaRPr>
          </a:p>
          <a:p>
            <a:pPr marL="11520" marR="399750">
              <a:lnSpc>
                <a:spcPts val="3266"/>
              </a:lnSpc>
            </a:pPr>
            <a:r>
              <a:rPr lang="hu-HU" dirty="0" smtClean="0">
                <a:cs typeface="Arial"/>
              </a:rPr>
              <a:t>Azt </a:t>
            </a:r>
            <a:r>
              <a:rPr lang="hu-HU" spc="-5" dirty="0" smtClean="0">
                <a:cs typeface="Arial"/>
              </a:rPr>
              <a:t>mondta, </a:t>
            </a:r>
            <a:r>
              <a:rPr lang="hu-HU" dirty="0" smtClean="0">
                <a:cs typeface="Arial"/>
              </a:rPr>
              <a:t>hogy kipiheni magát. </a:t>
            </a:r>
            <a:r>
              <a:rPr lang="hu-HU" spc="-5" dirty="0" smtClean="0">
                <a:cs typeface="Arial"/>
              </a:rPr>
              <a:t>Róla </a:t>
            </a:r>
            <a:r>
              <a:rPr lang="hu-HU" dirty="0" smtClean="0">
                <a:cs typeface="Arial"/>
              </a:rPr>
              <a:t>azonban  </a:t>
            </a:r>
            <a:r>
              <a:rPr lang="hu-HU" spc="-5" dirty="0" smtClean="0">
                <a:cs typeface="Arial"/>
              </a:rPr>
              <a:t>mindjárt</a:t>
            </a:r>
            <a:r>
              <a:rPr lang="hu-HU" spc="-77" dirty="0" smtClean="0">
                <a:cs typeface="Arial"/>
              </a:rPr>
              <a:t> </a:t>
            </a:r>
            <a:r>
              <a:rPr lang="hu-HU" dirty="0" smtClean="0">
                <a:cs typeface="Arial"/>
              </a:rPr>
              <a:t>megfeledkezett.</a:t>
            </a:r>
            <a:endParaRPr lang="hu-HU" dirty="0"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403648" y="2060848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 </a:t>
            </a:r>
            <a:r>
              <a:rPr lang="hu-HU" sz="3600" b="1" dirty="0" smtClean="0"/>
              <a:t>Hangtechnikai eszközök</a:t>
            </a:r>
            <a:endParaRPr lang="hu-H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zövegdoboz 1"/>
          <p:cNvSpPr txBox="1">
            <a:spLocks noChangeArrowheads="1"/>
          </p:cNvSpPr>
          <p:nvPr/>
        </p:nvSpPr>
        <p:spPr bwMode="auto">
          <a:xfrm>
            <a:off x="251520" y="548680"/>
            <a:ext cx="868725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1" dirty="0" smtClean="0"/>
              <a:t>Mikrofonok</a:t>
            </a:r>
          </a:p>
          <a:p>
            <a:endParaRPr lang="hu-HU" sz="2800" i="1" dirty="0"/>
          </a:p>
          <a:p>
            <a:r>
              <a:rPr lang="hu-HU" sz="2000" dirty="0"/>
              <a:t>Hangtérben terjedő hang   </a:t>
            </a:r>
            <a:r>
              <a:rPr lang="hu-HU" sz="2000" dirty="0" smtClean="0"/>
              <a:t>       mechanikai </a:t>
            </a:r>
            <a:r>
              <a:rPr lang="hu-HU" sz="2000" dirty="0"/>
              <a:t>rezgés      		  </a:t>
            </a:r>
            <a:r>
              <a:rPr lang="hu-HU" sz="2000" dirty="0" smtClean="0"/>
              <a:t> </a:t>
            </a:r>
            <a:r>
              <a:rPr lang="hu-HU" sz="2000" dirty="0"/>
              <a:t>elektromos jel. </a:t>
            </a:r>
          </a:p>
          <a:p>
            <a:endParaRPr lang="hu-HU" sz="2000" dirty="0"/>
          </a:p>
          <a:p>
            <a:r>
              <a:rPr lang="hu-HU" sz="2000" dirty="0"/>
              <a:t>A mikrofonok feladata, hogy a levegő rezgéseit a membránjukkal felfogják </a:t>
            </a:r>
          </a:p>
          <a:p>
            <a:r>
              <a:rPr lang="hu-HU" sz="2000" dirty="0"/>
              <a:t>és a rezgés </a:t>
            </a:r>
            <a:r>
              <a:rPr lang="hu-HU" sz="2000" dirty="0" smtClean="0"/>
              <a:t>amplitúdójával </a:t>
            </a:r>
            <a:r>
              <a:rPr lang="hu-HU" sz="2000" dirty="0"/>
              <a:t>arányos kimenő feszültséget hozzanak létre kapcsaikon.</a:t>
            </a:r>
          </a:p>
          <a:p>
            <a:r>
              <a:rPr lang="hu-HU" sz="2000" dirty="0"/>
              <a:t> </a:t>
            </a:r>
          </a:p>
          <a:p>
            <a:r>
              <a:rPr lang="hu-HU" sz="2000" dirty="0"/>
              <a:t>A bemenő mennyiség tehát a membránon fellépő hangnyomás (időfüggvénye), </a:t>
            </a:r>
          </a:p>
          <a:p>
            <a:r>
              <a:rPr lang="hu-HU" sz="2000" dirty="0"/>
              <a:t>a kimenő pedig az üres járási (terheletlen) feszültség időfüggvénye.</a:t>
            </a:r>
            <a:endParaRPr lang="hu-HU" sz="2000" i="1" dirty="0"/>
          </a:p>
          <a:p>
            <a:endParaRPr lang="hu-HU" sz="2000" dirty="0"/>
          </a:p>
          <a:p>
            <a:endParaRPr lang="hu-HU" sz="2000" dirty="0"/>
          </a:p>
          <a:p>
            <a:r>
              <a:rPr lang="hu-HU" sz="2000" b="1" dirty="0"/>
              <a:t>Az érzékenység (</a:t>
            </a:r>
            <a:r>
              <a:rPr lang="hu-HU" sz="2000" dirty="0"/>
              <a:t>a főtengelyben mérjük)</a:t>
            </a:r>
          </a:p>
          <a:p>
            <a:endParaRPr lang="hu-HU" sz="2000" dirty="0"/>
          </a:p>
          <a:p>
            <a:r>
              <a:rPr lang="hu-HU" sz="2000" dirty="0"/>
              <a:t>				[</a:t>
            </a:r>
            <a:r>
              <a:rPr lang="hu-HU" sz="2000" dirty="0" err="1"/>
              <a:t>mV</a:t>
            </a:r>
            <a:r>
              <a:rPr lang="hu-HU" sz="2000" dirty="0"/>
              <a:t>/</a:t>
            </a:r>
            <a:r>
              <a:rPr lang="hu-HU" sz="2000" dirty="0" err="1"/>
              <a:t>μbar</a:t>
            </a:r>
            <a:r>
              <a:rPr lang="hu-HU" sz="2000" dirty="0"/>
              <a:t>] vagy a [</a:t>
            </a:r>
            <a:r>
              <a:rPr lang="hu-HU" sz="2000" dirty="0" err="1"/>
              <a:t>mV</a:t>
            </a:r>
            <a:r>
              <a:rPr lang="hu-HU" sz="2000" dirty="0"/>
              <a:t>/Pa].</a:t>
            </a:r>
            <a:endParaRPr lang="hu-HU" sz="2000" i="1" dirty="0"/>
          </a:p>
          <a:p>
            <a:endParaRPr lang="hu-HU" sz="2000" dirty="0"/>
          </a:p>
          <a:p>
            <a:endParaRPr lang="hu-HU" sz="2000" dirty="0"/>
          </a:p>
          <a:p>
            <a:r>
              <a:rPr lang="hu-HU" sz="2000" b="1" dirty="0"/>
              <a:t>Az átviteli függvény </a:t>
            </a:r>
            <a:r>
              <a:rPr lang="hu-HU" sz="2000" dirty="0"/>
              <a:t>az érzékenység frekvenciamenete</a:t>
            </a:r>
            <a:endParaRPr lang="hu-HU" sz="2000" i="1" dirty="0"/>
          </a:p>
          <a:p>
            <a:endParaRPr lang="hu-HU" sz="2000" dirty="0"/>
          </a:p>
          <a:p>
            <a:endParaRPr lang="hu-HU" sz="2000" dirty="0"/>
          </a:p>
          <a:p>
            <a:endParaRPr lang="hu-HU" dirty="0"/>
          </a:p>
          <a:p>
            <a:endParaRPr lang="hu-HU" dirty="0"/>
          </a:p>
        </p:txBody>
      </p:sp>
      <p:cxnSp>
        <p:nvCxnSpPr>
          <p:cNvPr id="4" name="Egyenes összekötő nyíllal 3"/>
          <p:cNvCxnSpPr/>
          <p:nvPr/>
        </p:nvCxnSpPr>
        <p:spPr>
          <a:xfrm>
            <a:off x="5292080" y="1628800"/>
            <a:ext cx="158420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3314" name="Objektum 6"/>
          <p:cNvGraphicFramePr>
            <a:graphicFrameLocks noChangeAspect="1"/>
          </p:cNvGraphicFramePr>
          <p:nvPr/>
        </p:nvGraphicFramePr>
        <p:xfrm>
          <a:off x="1042988" y="4652963"/>
          <a:ext cx="18732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3" imgW="990600" imgH="419100" progId="Equation.3">
                  <p:embed/>
                </p:oleObj>
              </mc:Choice>
              <mc:Fallback>
                <p:oleObj name="Equation" r:id="rId3" imgW="990600" imgH="419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652963"/>
                        <a:ext cx="1873250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gyenes összekötő nyíllal 8"/>
          <p:cNvCxnSpPr/>
          <p:nvPr/>
        </p:nvCxnSpPr>
        <p:spPr>
          <a:xfrm>
            <a:off x="3059832" y="1628800"/>
            <a:ext cx="1428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7B89E-E7B5-4D44-BCC2-D2F9E7787955}" type="slidenum">
              <a:rPr lang="hu-HU" smtClean="0"/>
              <a:pPr>
                <a:defRPr/>
              </a:pPr>
              <a:t>74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627313" y="1773238"/>
            <a:ext cx="144462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4" name="Egyenes összekötő 3"/>
          <p:cNvCxnSpPr>
            <a:stCxn id="2" idx="0"/>
          </p:cNvCxnSpPr>
          <p:nvPr/>
        </p:nvCxnSpPr>
        <p:spPr>
          <a:xfrm flipV="1">
            <a:off x="2700338" y="1628775"/>
            <a:ext cx="287337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/>
          <p:cNvCxnSpPr/>
          <p:nvPr/>
        </p:nvCxnSpPr>
        <p:spPr>
          <a:xfrm>
            <a:off x="2987675" y="1628775"/>
            <a:ext cx="0" cy="61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>
            <a:endCxn id="2" idx="2"/>
          </p:cNvCxnSpPr>
          <p:nvPr/>
        </p:nvCxnSpPr>
        <p:spPr>
          <a:xfrm flipH="1" flipV="1">
            <a:off x="2700338" y="2133600"/>
            <a:ext cx="287337" cy="107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églalap 18"/>
          <p:cNvSpPr/>
          <p:nvPr/>
        </p:nvSpPr>
        <p:spPr>
          <a:xfrm>
            <a:off x="1331913" y="1628775"/>
            <a:ext cx="576262" cy="647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" name="Téglalap 19"/>
          <p:cNvSpPr/>
          <p:nvPr/>
        </p:nvSpPr>
        <p:spPr>
          <a:xfrm>
            <a:off x="395288" y="2997200"/>
            <a:ext cx="720725" cy="936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1" name="Téglalap 20"/>
          <p:cNvSpPr/>
          <p:nvPr/>
        </p:nvSpPr>
        <p:spPr>
          <a:xfrm>
            <a:off x="1619250" y="4437063"/>
            <a:ext cx="1223963" cy="86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2" name="Ellipszis 21"/>
          <p:cNvSpPr/>
          <p:nvPr/>
        </p:nvSpPr>
        <p:spPr>
          <a:xfrm>
            <a:off x="4964113" y="1854200"/>
            <a:ext cx="215900" cy="1984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24" name="Egyenes összekötő 23"/>
          <p:cNvCxnSpPr/>
          <p:nvPr/>
        </p:nvCxnSpPr>
        <p:spPr>
          <a:xfrm>
            <a:off x="4964113" y="1727200"/>
            <a:ext cx="0" cy="40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églalap 31"/>
          <p:cNvSpPr/>
          <p:nvPr/>
        </p:nvSpPr>
        <p:spPr>
          <a:xfrm>
            <a:off x="6659563" y="2997200"/>
            <a:ext cx="720725" cy="936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3" name="Téglalap 32"/>
          <p:cNvSpPr/>
          <p:nvPr/>
        </p:nvSpPr>
        <p:spPr>
          <a:xfrm>
            <a:off x="5924550" y="1611313"/>
            <a:ext cx="576263" cy="647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5600700" y="4437063"/>
            <a:ext cx="1223963" cy="86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6" name="Téglalap 35"/>
          <p:cNvSpPr/>
          <p:nvPr/>
        </p:nvSpPr>
        <p:spPr>
          <a:xfrm>
            <a:off x="3306763" y="5445125"/>
            <a:ext cx="1657350" cy="1008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38" name="Egyenes összekötő nyíllal 37"/>
          <p:cNvCxnSpPr>
            <a:stCxn id="19" idx="3"/>
            <a:endCxn id="2" idx="1"/>
          </p:cNvCxnSpPr>
          <p:nvPr/>
        </p:nvCxnSpPr>
        <p:spPr>
          <a:xfrm>
            <a:off x="1908175" y="1952625"/>
            <a:ext cx="7191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nyíllal 40"/>
          <p:cNvCxnSpPr>
            <a:stCxn id="20" idx="0"/>
          </p:cNvCxnSpPr>
          <p:nvPr/>
        </p:nvCxnSpPr>
        <p:spPr>
          <a:xfrm flipV="1">
            <a:off x="755650" y="1952625"/>
            <a:ext cx="0" cy="1044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/>
          <p:cNvCxnSpPr>
            <a:endCxn id="19" idx="1"/>
          </p:cNvCxnSpPr>
          <p:nvPr/>
        </p:nvCxnSpPr>
        <p:spPr>
          <a:xfrm>
            <a:off x="755650" y="1952625"/>
            <a:ext cx="576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nyíllal 44"/>
          <p:cNvCxnSpPr>
            <a:stCxn id="21" idx="1"/>
          </p:cNvCxnSpPr>
          <p:nvPr/>
        </p:nvCxnSpPr>
        <p:spPr>
          <a:xfrm flipH="1">
            <a:off x="684213" y="4868863"/>
            <a:ext cx="9350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nyíllal 46"/>
          <p:cNvCxnSpPr/>
          <p:nvPr/>
        </p:nvCxnSpPr>
        <p:spPr>
          <a:xfrm flipV="1">
            <a:off x="684213" y="3933825"/>
            <a:ext cx="0" cy="935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nyíllal 48"/>
          <p:cNvCxnSpPr>
            <a:stCxn id="22" idx="6"/>
            <a:endCxn id="33" idx="1"/>
          </p:cNvCxnSpPr>
          <p:nvPr/>
        </p:nvCxnSpPr>
        <p:spPr>
          <a:xfrm flipV="1">
            <a:off x="5180013" y="1935163"/>
            <a:ext cx="744537" cy="17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nyíllal 50"/>
          <p:cNvCxnSpPr>
            <a:stCxn id="33" idx="3"/>
          </p:cNvCxnSpPr>
          <p:nvPr/>
        </p:nvCxnSpPr>
        <p:spPr>
          <a:xfrm flipV="1">
            <a:off x="6500813" y="1930400"/>
            <a:ext cx="519112" cy="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nyíllal 52"/>
          <p:cNvCxnSpPr>
            <a:endCxn id="32" idx="0"/>
          </p:cNvCxnSpPr>
          <p:nvPr/>
        </p:nvCxnSpPr>
        <p:spPr>
          <a:xfrm>
            <a:off x="7019925" y="1935163"/>
            <a:ext cx="0" cy="1062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nyíllal 54"/>
          <p:cNvCxnSpPr>
            <a:stCxn id="32" idx="2"/>
          </p:cNvCxnSpPr>
          <p:nvPr/>
        </p:nvCxnSpPr>
        <p:spPr>
          <a:xfrm>
            <a:off x="7019925" y="3933825"/>
            <a:ext cx="0" cy="935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nyíllal 56"/>
          <p:cNvCxnSpPr>
            <a:endCxn id="35" idx="3"/>
          </p:cNvCxnSpPr>
          <p:nvPr/>
        </p:nvCxnSpPr>
        <p:spPr>
          <a:xfrm flipH="1">
            <a:off x="6824663" y="4868863"/>
            <a:ext cx="1952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nyíllal 58"/>
          <p:cNvCxnSpPr>
            <a:stCxn id="35" idx="2"/>
            <a:endCxn id="36" idx="3"/>
          </p:cNvCxnSpPr>
          <p:nvPr/>
        </p:nvCxnSpPr>
        <p:spPr>
          <a:xfrm flipH="1">
            <a:off x="4964113" y="5300663"/>
            <a:ext cx="1249362" cy="649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Jobbra nyíl 59"/>
          <p:cNvSpPr/>
          <p:nvPr/>
        </p:nvSpPr>
        <p:spPr>
          <a:xfrm>
            <a:off x="5924550" y="1700213"/>
            <a:ext cx="396875" cy="433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1" name="Balra nyíl 60"/>
          <p:cNvSpPr/>
          <p:nvPr/>
        </p:nvSpPr>
        <p:spPr>
          <a:xfrm>
            <a:off x="1476375" y="1727200"/>
            <a:ext cx="431800" cy="484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2" name="Téglalap 61"/>
          <p:cNvSpPr/>
          <p:nvPr/>
        </p:nvSpPr>
        <p:spPr>
          <a:xfrm>
            <a:off x="1692275" y="1773238"/>
            <a:ext cx="215900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3" name="Téglalap 62"/>
          <p:cNvSpPr/>
          <p:nvPr/>
        </p:nvSpPr>
        <p:spPr>
          <a:xfrm>
            <a:off x="5924550" y="1727200"/>
            <a:ext cx="198438" cy="325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94238" name="Szövegdoboz 63"/>
          <p:cNvSpPr txBox="1">
            <a:spLocks noChangeArrowheads="1"/>
          </p:cNvSpPr>
          <p:nvPr/>
        </p:nvSpPr>
        <p:spPr bwMode="auto">
          <a:xfrm>
            <a:off x="1703388" y="4546600"/>
            <a:ext cx="1057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Multisin</a:t>
            </a:r>
          </a:p>
          <a:p>
            <a:r>
              <a:rPr lang="hu-HU"/>
              <a:t>generator</a:t>
            </a:r>
          </a:p>
        </p:txBody>
      </p:sp>
      <p:sp>
        <p:nvSpPr>
          <p:cNvPr id="94239" name="Szövegdoboz 64"/>
          <p:cNvSpPr txBox="1">
            <a:spLocks noChangeArrowheads="1"/>
          </p:cNvSpPr>
          <p:nvPr/>
        </p:nvSpPr>
        <p:spPr bwMode="auto">
          <a:xfrm>
            <a:off x="6700838" y="3279775"/>
            <a:ext cx="638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A/D</a:t>
            </a:r>
          </a:p>
        </p:txBody>
      </p:sp>
      <p:sp>
        <p:nvSpPr>
          <p:cNvPr id="94240" name="Szövegdoboz 65"/>
          <p:cNvSpPr txBox="1">
            <a:spLocks noChangeArrowheads="1"/>
          </p:cNvSpPr>
          <p:nvPr/>
        </p:nvSpPr>
        <p:spPr bwMode="auto">
          <a:xfrm>
            <a:off x="381000" y="3346450"/>
            <a:ext cx="7635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D/A</a:t>
            </a:r>
          </a:p>
        </p:txBody>
      </p:sp>
      <p:sp>
        <p:nvSpPr>
          <p:cNvPr id="94241" name="Szövegdoboz 66"/>
          <p:cNvSpPr txBox="1">
            <a:spLocks noChangeArrowheads="1"/>
          </p:cNvSpPr>
          <p:nvPr/>
        </p:nvSpPr>
        <p:spPr bwMode="auto">
          <a:xfrm>
            <a:off x="5795963" y="4724400"/>
            <a:ext cx="582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FFT</a:t>
            </a:r>
          </a:p>
        </p:txBody>
      </p:sp>
      <p:sp>
        <p:nvSpPr>
          <p:cNvPr id="94242" name="Szövegdoboz 67"/>
          <p:cNvSpPr txBox="1">
            <a:spLocks noChangeArrowheads="1"/>
          </p:cNvSpPr>
          <p:nvPr/>
        </p:nvSpPr>
        <p:spPr bwMode="auto">
          <a:xfrm>
            <a:off x="3492500" y="5764213"/>
            <a:ext cx="1871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kijelző</a:t>
            </a:r>
          </a:p>
        </p:txBody>
      </p:sp>
      <p:sp>
        <p:nvSpPr>
          <p:cNvPr id="94243" name="Szövegdoboz 68"/>
          <p:cNvSpPr txBox="1">
            <a:spLocks noChangeArrowheads="1"/>
          </p:cNvSpPr>
          <p:nvPr/>
        </p:nvSpPr>
        <p:spPr bwMode="auto">
          <a:xfrm>
            <a:off x="1044575" y="260350"/>
            <a:ext cx="6769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400" b="1"/>
              <a:t>Mikrofon frekvencia átviteli függvényének mérése</a:t>
            </a:r>
          </a:p>
          <a:p>
            <a:pPr algn="ctr"/>
            <a:r>
              <a:rPr lang="hu-HU" sz="2000"/>
              <a:t>Összehasonlítási  (helyettesítési) módszerrel</a:t>
            </a:r>
          </a:p>
        </p:txBody>
      </p:sp>
      <p:sp>
        <p:nvSpPr>
          <p:cNvPr id="70" name="Ellipszis 69"/>
          <p:cNvSpPr/>
          <p:nvPr/>
        </p:nvSpPr>
        <p:spPr>
          <a:xfrm>
            <a:off x="4427538" y="2659063"/>
            <a:ext cx="215900" cy="1984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72" name="Egyenes összekötő 71"/>
          <p:cNvCxnSpPr/>
          <p:nvPr/>
        </p:nvCxnSpPr>
        <p:spPr>
          <a:xfrm>
            <a:off x="4427538" y="2543175"/>
            <a:ext cx="0" cy="43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örbe összekötő 76"/>
          <p:cNvCxnSpPr/>
          <p:nvPr/>
        </p:nvCxnSpPr>
        <p:spPr>
          <a:xfrm rot="5400000" flipH="1" flipV="1">
            <a:off x="4588669" y="2228056"/>
            <a:ext cx="358775" cy="182563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ia számának helye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D545F-D068-4FF5-B264-2231E589E730}" type="slidenum">
              <a:rPr lang="hu-HU" smtClean="0"/>
              <a:pPr>
                <a:defRPr/>
              </a:pPr>
              <a:t>75</a:t>
            </a:fld>
            <a:endParaRPr lang="hu-HU"/>
          </a:p>
        </p:txBody>
      </p:sp>
      <p:sp>
        <p:nvSpPr>
          <p:cNvPr id="94248" name="Szövegdoboz 41"/>
          <p:cNvSpPr txBox="1">
            <a:spLocks noChangeArrowheads="1"/>
          </p:cNvSpPr>
          <p:nvPr/>
        </p:nvSpPr>
        <p:spPr bwMode="auto">
          <a:xfrm>
            <a:off x="3492500" y="2924175"/>
            <a:ext cx="23717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/>
              <a:t>Etalon mérőmikrofon, a teljes </a:t>
            </a:r>
          </a:p>
          <a:p>
            <a:r>
              <a:rPr lang="hu-HU" sz="1400"/>
              <a:t>átviteli frekvenciasávban </a:t>
            </a:r>
          </a:p>
          <a:p>
            <a:r>
              <a:rPr lang="hu-HU" sz="1400"/>
              <a:t>azonos érzékenységgel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611188" y="820738"/>
            <a:ext cx="7470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u-HU" sz="2000" b="1"/>
              <a:t>Az iránykarakterisztika </a:t>
            </a:r>
            <a:r>
              <a:rPr lang="hu-HU" sz="2000"/>
              <a:t>az átviteli függvény térbeli leírása, eloszlása.</a:t>
            </a:r>
            <a:endParaRPr lang="hu-HU" sz="2000" i="1"/>
          </a:p>
        </p:txBody>
      </p:sp>
      <p:pic>
        <p:nvPicPr>
          <p:cNvPr id="95235" name="Kép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9138"/>
            <a:ext cx="2762250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6" name="Rectangle 3"/>
          <p:cNvSpPr>
            <a:spLocks noChangeArrowheads="1"/>
          </p:cNvSpPr>
          <p:nvPr/>
        </p:nvSpPr>
        <p:spPr bwMode="auto">
          <a:xfrm>
            <a:off x="-65088" y="5229225"/>
            <a:ext cx="929640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hu-HU" i="1">
                <a:solidFill>
                  <a:srgbClr val="325F64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g</a:t>
            </a:r>
            <a:r>
              <a:rPr lang="hu-HU" i="1">
                <a:solidFill>
                  <a:srgbClr val="325F64"/>
                </a:solidFill>
                <a:ea typeface="Times New Roman" pitchFamily="18" charset="0"/>
                <a:cs typeface="Calibri" pitchFamily="34" charset="0"/>
              </a:rPr>
              <a:t>ö</a:t>
            </a:r>
            <a:r>
              <a:rPr lang="hu-HU" i="1">
                <a:solidFill>
                  <a:srgbClr val="325F64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mb karakterisztika                     n</a:t>
            </a:r>
            <a:r>
              <a:rPr lang="hu-HU" i="1">
                <a:ea typeface="Times New Roman" pitchFamily="18" charset="0"/>
                <a:cs typeface="Calibri" pitchFamily="34" charset="0"/>
              </a:rPr>
              <a:t>yolcas karakterisztika	                cardoid  iránykarakterisztika </a:t>
            </a:r>
            <a:endParaRPr lang="hu-HU"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95237" name="Kép 23"/>
          <p:cNvPicPr>
            <a:picLocks noChangeAspect="1" noChangeArrowheads="1"/>
          </p:cNvPicPr>
          <p:nvPr/>
        </p:nvPicPr>
        <p:blipFill>
          <a:blip r:embed="rId3" cstate="print"/>
          <a:srcRect r="1518" b="18288"/>
          <a:stretch>
            <a:fillRect/>
          </a:stretch>
        </p:blipFill>
        <p:spPr bwMode="auto">
          <a:xfrm>
            <a:off x="2593975" y="2133600"/>
            <a:ext cx="3979863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8" name="Kép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2388" y="2114550"/>
            <a:ext cx="277336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61035-3874-4ED5-84EE-E584FC3A723C}" type="slidenum">
              <a:rPr lang="hu-HU" smtClean="0"/>
              <a:pPr>
                <a:defRPr/>
              </a:pPr>
              <a:t>76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églalap 1"/>
          <p:cNvSpPr>
            <a:spLocks noChangeArrowheads="1"/>
          </p:cNvSpPr>
          <p:nvPr/>
        </p:nvSpPr>
        <p:spPr bwMode="auto">
          <a:xfrm>
            <a:off x="2286000" y="1304925"/>
            <a:ext cx="45720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A mikrofonok többféle felosztási elv szerint csoportosíthatóak:</a:t>
            </a:r>
            <a:endParaRPr lang="hu-HU" i="1"/>
          </a:p>
          <a:p>
            <a:endParaRPr lang="hu-HU"/>
          </a:p>
          <a:p>
            <a:r>
              <a:rPr lang="hu-HU"/>
              <a:t>akusztikai szempontból</a:t>
            </a:r>
            <a:endParaRPr lang="hu-HU" i="1"/>
          </a:p>
          <a:p>
            <a:endParaRPr lang="hu-HU"/>
          </a:p>
          <a:p>
            <a:r>
              <a:rPr lang="hu-HU"/>
              <a:t>működési elv szerint</a:t>
            </a:r>
            <a:endParaRPr lang="hu-HU" i="1"/>
          </a:p>
          <a:p>
            <a:endParaRPr lang="hu-HU"/>
          </a:p>
          <a:p>
            <a:r>
              <a:rPr lang="hu-HU"/>
              <a:t>felépítés szerint</a:t>
            </a:r>
            <a:endParaRPr lang="hu-HU" i="1"/>
          </a:p>
          <a:p>
            <a:endParaRPr lang="hu-HU"/>
          </a:p>
          <a:p>
            <a:r>
              <a:rPr lang="hu-HU"/>
              <a:t>irányérzékenység szerint</a:t>
            </a:r>
            <a:endParaRPr lang="hu-HU" i="1"/>
          </a:p>
          <a:p>
            <a:endParaRPr lang="hu-HU"/>
          </a:p>
          <a:p>
            <a:r>
              <a:rPr lang="hu-HU"/>
              <a:t>kimeneti impedancia szerint</a:t>
            </a:r>
            <a:endParaRPr lang="hu-HU" i="1"/>
          </a:p>
          <a:p>
            <a:endParaRPr lang="hu-HU"/>
          </a:p>
          <a:p>
            <a:endParaRPr lang="hu-HU"/>
          </a:p>
          <a:p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7BFF8-C4A4-44C9-AB23-50DD1B3A8EE7}" type="slidenum">
              <a:rPr lang="hu-HU" smtClean="0"/>
              <a:pPr>
                <a:defRPr/>
              </a:pPr>
              <a:t>77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zövegdoboz 1"/>
          <p:cNvSpPr txBox="1">
            <a:spLocks noChangeArrowheads="1"/>
          </p:cNvSpPr>
          <p:nvPr/>
        </p:nvSpPr>
        <p:spPr bwMode="auto">
          <a:xfrm>
            <a:off x="179388" y="620713"/>
            <a:ext cx="9155112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/>
              <a:t>Akusztikai szempontból:</a:t>
            </a:r>
          </a:p>
          <a:p>
            <a:endParaRPr lang="hu-HU" sz="2000" i="1"/>
          </a:p>
          <a:p>
            <a:endParaRPr lang="hu-HU" sz="2000" b="1"/>
          </a:p>
          <a:p>
            <a:endParaRPr lang="hu-HU" sz="2000" b="1"/>
          </a:p>
          <a:p>
            <a:r>
              <a:rPr lang="hu-HU" sz="2000" b="1"/>
              <a:t>Nyomásmikrofonok  </a:t>
            </a:r>
            <a:r>
              <a:rPr lang="hu-HU" b="1"/>
              <a:t>-  </a:t>
            </a:r>
            <a:r>
              <a:rPr lang="hu-HU"/>
              <a:t> nyomásérzékeny. </a:t>
            </a:r>
          </a:p>
          <a:p>
            <a:r>
              <a:rPr lang="hu-HU"/>
              <a:t>Membránjuk zárt akusztikai üreg előtt rezeg és csak az egyik oldalról (elölről) éri hangnyomás. </a:t>
            </a:r>
          </a:p>
          <a:p>
            <a:endParaRPr lang="hu-HU"/>
          </a:p>
          <a:p>
            <a:endParaRPr lang="hu-HU" sz="2000"/>
          </a:p>
          <a:p>
            <a:endParaRPr lang="hu-HU" sz="2000"/>
          </a:p>
          <a:p>
            <a:r>
              <a:rPr lang="hu-HU" sz="2000" b="1"/>
              <a:t>Sebességmikrofonok  -  </a:t>
            </a:r>
            <a:r>
              <a:rPr lang="hu-HU"/>
              <a:t>sebességérzékeny. Membránjukra mindkét oldalról hat hangnyomás. </a:t>
            </a:r>
          </a:p>
          <a:p>
            <a:r>
              <a:rPr lang="hu-HU"/>
              <a:t> membrán tehát a 2 oldalán keletkező hangnyomás-különbség hatására mozog. </a:t>
            </a:r>
            <a:endParaRPr lang="hu-HU" i="1"/>
          </a:p>
          <a:p>
            <a:endParaRPr lang="hu-HU" sz="200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7D1FE-ED83-4422-B35D-DD9DED646AB9}" type="slidenum">
              <a:rPr lang="hu-HU" smtClean="0"/>
              <a:pPr>
                <a:defRPr/>
              </a:pPr>
              <a:t>78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zövegdoboz 1"/>
          <p:cNvSpPr txBox="1">
            <a:spLocks noChangeArrowheads="1"/>
          </p:cNvSpPr>
          <p:nvPr/>
        </p:nvSpPr>
        <p:spPr bwMode="auto">
          <a:xfrm>
            <a:off x="755650" y="333375"/>
            <a:ext cx="4938713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 dirty="0"/>
              <a:t>Működési elv szerint </a:t>
            </a:r>
            <a:r>
              <a:rPr lang="hu-HU" sz="2000" dirty="0"/>
              <a:t>:</a:t>
            </a:r>
            <a:endParaRPr lang="hu-HU" sz="2000" i="1" dirty="0"/>
          </a:p>
          <a:p>
            <a:endParaRPr lang="hu-HU" sz="2000" dirty="0"/>
          </a:p>
          <a:p>
            <a:r>
              <a:rPr lang="hu-HU" sz="2000" dirty="0"/>
              <a:t>1. Változó ellenállású:</a:t>
            </a:r>
            <a:endParaRPr lang="hu-HU" sz="2000" i="1" dirty="0"/>
          </a:p>
          <a:p>
            <a:r>
              <a:rPr lang="hu-HU" sz="2000" dirty="0"/>
              <a:t>		szénmikrofonok</a:t>
            </a:r>
            <a:endParaRPr lang="hu-HU" sz="2000" i="1" dirty="0"/>
          </a:p>
          <a:p>
            <a:endParaRPr lang="hu-HU" sz="2000" dirty="0"/>
          </a:p>
          <a:p>
            <a:r>
              <a:rPr lang="hu-HU" sz="2000" dirty="0"/>
              <a:t>2. Elektrodinamikus:</a:t>
            </a:r>
            <a:endParaRPr lang="hu-HU" sz="2000" i="1" dirty="0"/>
          </a:p>
          <a:p>
            <a:r>
              <a:rPr lang="hu-HU" sz="2000" dirty="0"/>
              <a:t>		mozgótekercses mikrofonok</a:t>
            </a:r>
            <a:endParaRPr lang="hu-HU" sz="2000" i="1" dirty="0"/>
          </a:p>
          <a:p>
            <a:r>
              <a:rPr lang="hu-HU" sz="2000" dirty="0"/>
              <a:t>		szalagmikrofonok</a:t>
            </a:r>
            <a:endParaRPr lang="hu-HU" sz="2000" i="1" dirty="0"/>
          </a:p>
          <a:p>
            <a:endParaRPr lang="hu-HU" sz="2000" dirty="0"/>
          </a:p>
          <a:p>
            <a:r>
              <a:rPr lang="hu-HU" sz="2000" dirty="0"/>
              <a:t>3. Elektromágneses:</a:t>
            </a:r>
            <a:endParaRPr lang="hu-HU" sz="2000" i="1" dirty="0"/>
          </a:p>
          <a:p>
            <a:r>
              <a:rPr lang="hu-HU" sz="2000" dirty="0"/>
              <a:t>		állótekercses mikrofon</a:t>
            </a:r>
            <a:endParaRPr lang="hu-HU" sz="2000" i="1" dirty="0"/>
          </a:p>
          <a:p>
            <a:endParaRPr lang="hu-HU" sz="2000" dirty="0"/>
          </a:p>
          <a:p>
            <a:r>
              <a:rPr lang="hu-HU" sz="2000" dirty="0"/>
              <a:t>4. Elektrosztatikus:</a:t>
            </a:r>
            <a:endParaRPr lang="hu-HU" sz="2000" i="1" dirty="0"/>
          </a:p>
          <a:p>
            <a:r>
              <a:rPr lang="hu-HU" sz="2000" dirty="0"/>
              <a:t>		kondenzátor-mikrofon</a:t>
            </a:r>
            <a:endParaRPr lang="hu-HU" sz="2000" i="1" dirty="0"/>
          </a:p>
          <a:p>
            <a:r>
              <a:rPr lang="hu-HU" sz="2000" dirty="0"/>
              <a:t>		</a:t>
            </a:r>
            <a:r>
              <a:rPr lang="hu-HU" sz="2000" dirty="0" err="1"/>
              <a:t>elektretmikrofon</a:t>
            </a:r>
            <a:endParaRPr lang="hu-HU" sz="2000" i="1" dirty="0"/>
          </a:p>
          <a:p>
            <a:endParaRPr lang="hu-HU" sz="2000" dirty="0"/>
          </a:p>
          <a:p>
            <a:r>
              <a:rPr lang="hu-HU" sz="2000" dirty="0"/>
              <a:t>5. Piezoelektromos :</a:t>
            </a:r>
            <a:endParaRPr lang="hu-HU" sz="2000" i="1" dirty="0"/>
          </a:p>
          <a:p>
            <a:r>
              <a:rPr lang="hu-HU" sz="2000" dirty="0"/>
              <a:t>		kristálymikrofon</a:t>
            </a:r>
            <a:endParaRPr lang="hu-HU" sz="2000" i="1" dirty="0"/>
          </a:p>
          <a:p>
            <a:r>
              <a:rPr lang="hu-HU" sz="2000" dirty="0"/>
              <a:t> </a:t>
            </a:r>
            <a:endParaRPr lang="hu-HU" sz="2000" i="1" dirty="0"/>
          </a:p>
          <a:p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AEF32-0914-4A90-87AB-FFAEDF5D8A9E}" type="slidenum">
              <a:rPr lang="hu-HU" smtClean="0"/>
              <a:pPr>
                <a:defRPr/>
              </a:pPr>
              <a:t>79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Fourier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61" y="1934222"/>
            <a:ext cx="5303676" cy="465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63CA6-2AAD-4A0B-81B6-3956F07A6F2C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3570522" y="398387"/>
            <a:ext cx="2982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/>
              <a:t>Nazálisok</a:t>
            </a:r>
          </a:p>
        </p:txBody>
      </p:sp>
      <p:sp>
        <p:nvSpPr>
          <p:cNvPr id="2" name="Téglalap 1"/>
          <p:cNvSpPr/>
          <p:nvPr/>
        </p:nvSpPr>
        <p:spPr>
          <a:xfrm>
            <a:off x="198045" y="1661354"/>
            <a:ext cx="6156684" cy="1404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hu-HU" sz="1350" b="1" dirty="0">
                <a:latin typeface="Times New Roman" pitchFamily="18" charset="0"/>
                <a:cs typeface="Times New Roman" pitchFamily="18" charset="0"/>
              </a:rPr>
              <a:t>Rezonáns jellegű mássalhangzók</a:t>
            </a:r>
            <a:r>
              <a:rPr lang="hu-HU" sz="135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hu-HU" sz="13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350" dirty="0">
                <a:latin typeface="Times New Roman" pitchFamily="18" charset="0"/>
                <a:cs typeface="Times New Roman" pitchFamily="18" charset="0"/>
              </a:rPr>
              <a:t>Formánsokkal és </a:t>
            </a:r>
            <a:r>
              <a:rPr lang="hu-HU" sz="1350" dirty="0" err="1">
                <a:latin typeface="Times New Roman" pitchFamily="18" charset="0"/>
                <a:cs typeface="Times New Roman" pitchFamily="18" charset="0"/>
              </a:rPr>
              <a:t>antiformánsokkal</a:t>
            </a:r>
            <a:r>
              <a:rPr lang="hu-HU" sz="1350" dirty="0">
                <a:latin typeface="Times New Roman" pitchFamily="18" charset="0"/>
                <a:cs typeface="Times New Roman" pitchFamily="18" charset="0"/>
              </a:rPr>
              <a:t>  rendelkeznek. </a:t>
            </a:r>
          </a:p>
          <a:p>
            <a:r>
              <a:rPr lang="hu-HU" sz="1350" dirty="0">
                <a:latin typeface="Times New Roman" pitchFamily="18" charset="0"/>
                <a:cs typeface="Times New Roman" pitchFamily="18" charset="0"/>
              </a:rPr>
              <a:t> Energiájuk jellemzően kisebb, mint a magánhangzóké. </a:t>
            </a:r>
          </a:p>
        </p:txBody>
      </p:sp>
      <p:sp>
        <p:nvSpPr>
          <p:cNvPr id="5" name="Téglalap 4"/>
          <p:cNvSpPr/>
          <p:nvPr/>
        </p:nvSpPr>
        <p:spPr>
          <a:xfrm>
            <a:off x="3973674" y="3062789"/>
            <a:ext cx="49685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Rezonáns jellegű mássalhangzók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Száj zárásakor levegő áramlik az orrüregen keresztül. Energia hirtelen lecsökken mivel az orrnyílás jóval kisebb, mint a szájnyílás.</a:t>
            </a:r>
          </a:p>
          <a:p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Formánsokkal és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antiformánsokkal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 rendelkeznek.</a:t>
            </a:r>
            <a:r>
              <a:rPr lang="hu-HU" sz="135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églalap 5"/>
          <p:cNvSpPr/>
          <p:nvPr/>
        </p:nvSpPr>
        <p:spPr>
          <a:xfrm>
            <a:off x="789119" y="1524199"/>
            <a:ext cx="4572000" cy="12234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cs typeface="Times New Roman" pitchFamily="18" charset="0"/>
              </a:rPr>
              <a:t>Hangforrás: </a:t>
            </a:r>
            <a:r>
              <a:rPr lang="hu-HU" sz="2000" dirty="0">
                <a:cs typeface="Times New Roman" pitchFamily="18" charset="0"/>
              </a:rPr>
              <a:t>zöngeműködés</a:t>
            </a:r>
          </a:p>
          <a:p>
            <a:endParaRPr lang="hu-HU" sz="2000" b="1" dirty="0">
              <a:cs typeface="Times New Roman" pitchFamily="18" charset="0"/>
            </a:endParaRPr>
          </a:p>
          <a:p>
            <a:r>
              <a:rPr lang="hu-HU" sz="2000" b="1" dirty="0">
                <a:cs typeface="Times New Roman" pitchFamily="18" charset="0"/>
              </a:rPr>
              <a:t>Rezonátor: </a:t>
            </a:r>
            <a:r>
              <a:rPr lang="hu-HU" sz="2000" dirty="0">
                <a:cs typeface="Times New Roman" pitchFamily="18" charset="0"/>
              </a:rPr>
              <a:t>orrüreg</a:t>
            </a:r>
          </a:p>
          <a:p>
            <a:endParaRPr lang="hu-HU" sz="13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98046" y="5898357"/>
            <a:ext cx="5163074" cy="8000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161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323850" y="115888"/>
            <a:ext cx="8288338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hu-HU" dirty="0">
                <a:solidFill>
                  <a:srgbClr val="000000"/>
                </a:solidFill>
                <a:cs typeface="Times New Roman" pitchFamily="18" charset="0"/>
              </a:rPr>
              <a:t>Az érzékenységnek két fajtája:</a:t>
            </a:r>
            <a:endParaRPr lang="hu-HU" dirty="0"/>
          </a:p>
          <a:p>
            <a:pPr eaLnBrk="0" hangingPunct="0"/>
            <a:r>
              <a:rPr lang="hu-HU" b="1" dirty="0">
                <a:solidFill>
                  <a:srgbClr val="000000"/>
                </a:solidFill>
                <a:cs typeface="Times New Roman" pitchFamily="18" charset="0"/>
              </a:rPr>
              <a:t>	1. nyomás</a:t>
            </a:r>
            <a:r>
              <a:rPr lang="hu-HU" dirty="0">
                <a:solidFill>
                  <a:srgbClr val="000000"/>
                </a:solidFill>
                <a:cs typeface="Times New Roman" pitchFamily="18" charset="0"/>
              </a:rPr>
              <a:t>: a membránon mért nyomás</a:t>
            </a:r>
            <a:endParaRPr lang="hu-HU" dirty="0"/>
          </a:p>
          <a:p>
            <a:pPr eaLnBrk="0" hangingPunct="0"/>
            <a:r>
              <a:rPr lang="hu-HU" b="1" dirty="0">
                <a:solidFill>
                  <a:srgbClr val="000000"/>
                </a:solidFill>
                <a:cs typeface="Times New Roman" pitchFamily="18" charset="0"/>
              </a:rPr>
              <a:t>	2. szabadtéri: </a:t>
            </a:r>
            <a:r>
              <a:rPr lang="hu-HU" dirty="0">
                <a:solidFill>
                  <a:srgbClr val="000000"/>
                </a:solidFill>
                <a:cs typeface="Times New Roman" pitchFamily="18" charset="0"/>
              </a:rPr>
              <a:t>hangnyomás értéke a membrán helyén, de a mikrofon nélkül.</a:t>
            </a:r>
            <a:endParaRPr lang="hu-HU" dirty="0"/>
          </a:p>
          <a:p>
            <a:pPr eaLnBrk="0" hangingPunct="0"/>
            <a:r>
              <a:rPr lang="hu-HU" dirty="0">
                <a:solidFill>
                  <a:srgbClr val="000000"/>
                </a:solidFill>
                <a:cs typeface="Times New Roman" pitchFamily="18" charset="0"/>
              </a:rPr>
              <a:t>	Utóbbinak az az értelme, hogyha nő a frekvencia, csökken a hullámhossz, </a:t>
            </a:r>
          </a:p>
          <a:p>
            <a:pPr eaLnBrk="0" hangingPunct="0"/>
            <a:r>
              <a:rPr lang="hu-HU" dirty="0">
                <a:solidFill>
                  <a:srgbClr val="000000"/>
                </a:solidFill>
                <a:cs typeface="Times New Roman" pitchFamily="18" charset="0"/>
              </a:rPr>
              <a:t>	a membrán átmérője összemérhetővé válik a </a:t>
            </a:r>
            <a:r>
              <a:rPr lang="hu-HU" dirty="0" err="1">
                <a:solidFill>
                  <a:srgbClr val="000000"/>
                </a:solidFill>
                <a:cs typeface="Times New Roman" pitchFamily="18" charset="0"/>
              </a:rPr>
              <a:t>hullámhosszal</a:t>
            </a:r>
            <a:r>
              <a:rPr lang="hu-HU" dirty="0">
                <a:solidFill>
                  <a:srgbClr val="000000"/>
                </a:solidFill>
                <a:cs typeface="Times New Roman" pitchFamily="18" charset="0"/>
              </a:rPr>
              <a:t>. </a:t>
            </a:r>
          </a:p>
          <a:p>
            <a:pPr eaLnBrk="0" hangingPunct="0"/>
            <a:r>
              <a:rPr lang="hu-HU" dirty="0">
                <a:solidFill>
                  <a:srgbClr val="000000"/>
                </a:solidFill>
                <a:cs typeface="Times New Roman" pitchFamily="18" charset="0"/>
              </a:rPr>
              <a:t>	Így maga a membrán zavarja a teret, nagyobb lesz rajta a nyomás, ha ott van. </a:t>
            </a:r>
          </a:p>
          <a:p>
            <a:pPr eaLnBrk="0" hangingPunct="0"/>
            <a:r>
              <a:rPr lang="hu-HU" dirty="0">
                <a:solidFill>
                  <a:srgbClr val="000000"/>
                </a:solidFill>
                <a:cs typeface="Times New Roman" pitchFamily="18" charset="0"/>
              </a:rPr>
              <a:t>	(kompenzálásra van szükség).</a:t>
            </a:r>
            <a:endParaRPr lang="hu-HU" dirty="0"/>
          </a:p>
          <a:p>
            <a:pPr eaLnBrk="0" hangingPunct="0"/>
            <a:endParaRPr lang="hu-HU" dirty="0"/>
          </a:p>
        </p:txBody>
      </p:sp>
      <p:pic>
        <p:nvPicPr>
          <p:cNvPr id="99331" name="Kép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75" y="2133600"/>
            <a:ext cx="7107238" cy="465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2" name="Rectangle 3"/>
          <p:cNvSpPr>
            <a:spLocks noChangeArrowheads="1"/>
          </p:cNvSpPr>
          <p:nvPr/>
        </p:nvSpPr>
        <p:spPr bwMode="auto">
          <a:xfrm>
            <a:off x="0" y="3705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84F1B-B22B-402C-911D-2784DF6F0B90}" type="slidenum">
              <a:rPr lang="hu-HU" smtClean="0"/>
              <a:pPr>
                <a:defRPr/>
              </a:pPr>
              <a:t>80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zövegdoboz 1"/>
          <p:cNvSpPr txBox="1">
            <a:spLocks noChangeArrowheads="1"/>
          </p:cNvSpPr>
          <p:nvPr/>
        </p:nvSpPr>
        <p:spPr bwMode="auto">
          <a:xfrm>
            <a:off x="900113" y="836613"/>
            <a:ext cx="566373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 dirty="0" err="1" smtClean="0"/>
              <a:t>Hangnyomásszintmérés</a:t>
            </a:r>
            <a:r>
              <a:rPr lang="hu-HU" sz="2000" b="1" dirty="0" smtClean="0"/>
              <a:t> </a:t>
            </a:r>
            <a:r>
              <a:rPr lang="hu-HU" sz="2000" b="1" dirty="0"/>
              <a:t>(RMS </a:t>
            </a:r>
            <a:r>
              <a:rPr lang="hu-HU" sz="2000" b="1" dirty="0" err="1"/>
              <a:t>-</a:t>
            </a:r>
            <a:r>
              <a:rPr lang="hu-HU" sz="2000" dirty="0" err="1"/>
              <a:t>Root</a:t>
            </a:r>
            <a:r>
              <a:rPr lang="hu-HU" sz="2000" dirty="0"/>
              <a:t> </a:t>
            </a:r>
            <a:r>
              <a:rPr lang="hu-HU" sz="2000" dirty="0" err="1"/>
              <a:t>Mean</a:t>
            </a:r>
            <a:r>
              <a:rPr lang="hu-HU" sz="2000" dirty="0"/>
              <a:t> </a:t>
            </a:r>
            <a:r>
              <a:rPr lang="hu-HU" sz="2000" dirty="0" err="1"/>
              <a:t>Square</a:t>
            </a:r>
            <a:r>
              <a:rPr lang="hu-HU" sz="2000" dirty="0"/>
              <a:t>)</a:t>
            </a:r>
          </a:p>
          <a:p>
            <a:endParaRPr lang="hu-HU" sz="2000" i="1" dirty="0"/>
          </a:p>
          <a:p>
            <a:endParaRPr lang="hu-HU" dirty="0"/>
          </a:p>
        </p:txBody>
      </p:sp>
      <p:graphicFrame>
        <p:nvGraphicFramePr>
          <p:cNvPr id="14338" name="Objektum 2"/>
          <p:cNvGraphicFramePr>
            <a:graphicFrameLocks noChangeAspect="1"/>
          </p:cNvGraphicFramePr>
          <p:nvPr/>
        </p:nvGraphicFramePr>
        <p:xfrm>
          <a:off x="1476375" y="1773238"/>
          <a:ext cx="37084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3" imgW="2120900" imgH="546100" progId="Equation.3">
                  <p:embed/>
                </p:oleObj>
              </mc:Choice>
              <mc:Fallback>
                <p:oleObj name="Equation" r:id="rId3" imgW="2120900" imgH="546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773238"/>
                        <a:ext cx="3708400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Rectangle 20"/>
          <p:cNvSpPr>
            <a:spLocks noChangeArrowheads="1"/>
          </p:cNvSpPr>
          <p:nvPr/>
        </p:nvSpPr>
        <p:spPr bwMode="auto">
          <a:xfrm>
            <a:off x="5724525" y="1849438"/>
            <a:ext cx="2519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u-HU"/>
              <a:t>[N/m2]</a:t>
            </a:r>
            <a:r>
              <a:rPr lang="en-US"/>
              <a:t> </a:t>
            </a:r>
            <a:r>
              <a:rPr lang="hu-HU"/>
              <a:t>, [Pa]</a:t>
            </a:r>
            <a:r>
              <a:rPr lang="en-US"/>
              <a:t> </a:t>
            </a:r>
          </a:p>
          <a:p>
            <a:endParaRPr lang="en-US"/>
          </a:p>
        </p:txBody>
      </p:sp>
      <p:sp>
        <p:nvSpPr>
          <p:cNvPr id="14342" name="Téglalap 5"/>
          <p:cNvSpPr>
            <a:spLocks noChangeArrowheads="1"/>
          </p:cNvSpPr>
          <p:nvPr/>
        </p:nvSpPr>
        <p:spPr bwMode="auto">
          <a:xfrm>
            <a:off x="1165225" y="2852738"/>
            <a:ext cx="79787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A hangnyomás szintértéke:</a:t>
            </a:r>
          </a:p>
          <a:p>
            <a:endParaRPr lang="hu-HU"/>
          </a:p>
          <a:p>
            <a:endParaRPr lang="hu-HU"/>
          </a:p>
          <a:p>
            <a:r>
              <a:rPr lang="hu-HU"/>
              <a:t>			           		[dB],  </a:t>
            </a:r>
          </a:p>
          <a:p>
            <a:endParaRPr lang="hu-HU"/>
          </a:p>
          <a:p>
            <a:endParaRPr lang="hu-HU"/>
          </a:p>
          <a:p>
            <a:r>
              <a:rPr lang="hu-HU"/>
              <a:t>          P</a:t>
            </a:r>
            <a:r>
              <a:rPr lang="hu-HU" sz="800"/>
              <a:t>0</a:t>
            </a:r>
            <a:r>
              <a:rPr lang="hu-HU"/>
              <a:t>  = 0,00002 Pa a hallásküszöb hangnyomás értéke  </a:t>
            </a:r>
          </a:p>
        </p:txBody>
      </p:sp>
      <p:graphicFrame>
        <p:nvGraphicFramePr>
          <p:cNvPr id="14339" name="Objektum 6"/>
          <p:cNvGraphicFramePr>
            <a:graphicFrameLocks noChangeAspect="1"/>
          </p:cNvGraphicFramePr>
          <p:nvPr/>
        </p:nvGraphicFramePr>
        <p:xfrm>
          <a:off x="1419225" y="3471863"/>
          <a:ext cx="37846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5" imgW="2044700" imgH="431800" progId="Equation.3">
                  <p:embed/>
                </p:oleObj>
              </mc:Choice>
              <mc:Fallback>
                <p:oleObj name="Equation" r:id="rId5" imgW="20447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3471863"/>
                        <a:ext cx="3784600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2D371-AFF2-4C1A-BFF4-0923F03159E9}" type="slidenum">
              <a:rPr lang="hu-HU" smtClean="0"/>
              <a:pPr>
                <a:defRPr/>
              </a:pPr>
              <a:t>81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31FD3-AEA9-4496-AD0E-F7B2E0DD657E}" type="slidenum">
              <a:rPr lang="hu-HU" smtClean="0"/>
              <a:pPr>
                <a:defRPr/>
              </a:pPr>
              <a:t>82</a:t>
            </a:fld>
            <a:endParaRPr lang="hu-HU"/>
          </a:p>
        </p:txBody>
      </p:sp>
      <p:pic>
        <p:nvPicPr>
          <p:cNvPr id="542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00808"/>
            <a:ext cx="9144000" cy="324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1"/>
          <p:cNvSpPr txBox="1">
            <a:spLocks noChangeArrowheads="1"/>
          </p:cNvSpPr>
          <p:nvPr/>
        </p:nvSpPr>
        <p:spPr bwMode="auto">
          <a:xfrm>
            <a:off x="1763688" y="332656"/>
            <a:ext cx="5353389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 dirty="0" smtClean="0"/>
              <a:t>Analóg hangnyomásszint mérő elvi  blokkvázlata</a:t>
            </a:r>
            <a:endParaRPr lang="hu-HU" sz="2000" dirty="0"/>
          </a:p>
          <a:p>
            <a:endParaRPr lang="hu-HU" sz="2000" i="1" dirty="0"/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5724128" y="5301208"/>
            <a:ext cx="271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(RMS </a:t>
            </a:r>
            <a:r>
              <a:rPr lang="hu-HU" b="1" dirty="0" err="1" smtClean="0"/>
              <a:t>-</a:t>
            </a:r>
            <a:r>
              <a:rPr lang="hu-HU" dirty="0" err="1" smtClean="0"/>
              <a:t>Root</a:t>
            </a:r>
            <a:r>
              <a:rPr lang="hu-HU" dirty="0" smtClean="0"/>
              <a:t> </a:t>
            </a:r>
            <a:r>
              <a:rPr lang="hu-HU" dirty="0" err="1" smtClean="0"/>
              <a:t>Mean</a:t>
            </a:r>
            <a:r>
              <a:rPr lang="hu-HU" dirty="0" smtClean="0"/>
              <a:t> </a:t>
            </a:r>
            <a:r>
              <a:rPr lang="hu-HU" dirty="0" err="1" smtClean="0"/>
              <a:t>Square</a:t>
            </a:r>
            <a:r>
              <a:rPr lang="hu-HU" dirty="0" smtClean="0"/>
              <a:t>)</a:t>
            </a:r>
            <a:endParaRPr lang="hu-HU" dirty="0"/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6300192" y="4293096"/>
            <a:ext cx="648072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Kép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64" y="4802247"/>
            <a:ext cx="4657647" cy="172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528" y="1078476"/>
            <a:ext cx="8625823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 mérések módjának kiválasztásakor tehát ki kell választani az időbeli átfogást is.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Három gyakran használatos üzemmód van:</a:t>
            </a:r>
            <a:endParaRPr kumimoji="0" lang="hu-HU" altLang="hu-H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1. Gyors (FAST)</a:t>
            </a:r>
            <a:endParaRPr kumimoji="0" lang="hu-HU" altLang="hu-H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Analóg mutatós műszernél ilyen állásban a mutató átlagolási ideje </a:t>
            </a:r>
            <a:r>
              <a:rPr kumimoji="0" lang="hu-HU" altLang="hu-HU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rövid,a</a:t>
            </a:r>
            <a:r>
              <a:rPr kumimoji="0" lang="hu-HU" altLang="hu-H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mutató gyorsan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mozog. Az időállandó szabványosított értéke </a:t>
            </a:r>
            <a:r>
              <a:rPr lang="hu-HU" altLang="hu-HU" dirty="0" smtClean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125 </a:t>
            </a:r>
            <a:r>
              <a:rPr lang="hu-HU" altLang="hu-HU" dirty="0" err="1" smtClean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ms</a:t>
            </a:r>
            <a:r>
              <a:rPr kumimoji="0" lang="hu-HU" altLang="hu-H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Digitális műszernél is ez a helyzet, csak nem a mutató fog ugrálni, hanem a számjegyek.</a:t>
            </a:r>
            <a:endParaRPr kumimoji="0" lang="hu-HU" altLang="hu-H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2.Lassú (SLOW)</a:t>
            </a:r>
            <a:endParaRPr kumimoji="0" lang="hu-HU" altLang="hu-H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Csillapított mutatómozgással, nagy időállandójú integrálással (átlagolással)</a:t>
            </a:r>
            <a:r>
              <a:rPr lang="hu-HU" altLang="hu-HU" dirty="0" smtClean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dirty="0" smtClean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szabványosított értéke 1 sec</a:t>
            </a:r>
            <a:r>
              <a:rPr kumimoji="0" lang="hu-HU" altLang="hu-H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hu-HU" altLang="hu-H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3. Impulzus (IMPULSE)</a:t>
            </a:r>
            <a:endParaRPr kumimoji="0" lang="hu-HU" altLang="hu-H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Speciális mód, 1 sec-</a:t>
            </a:r>
            <a:r>
              <a:rPr kumimoji="0" lang="hu-HU" altLang="hu-HU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nál</a:t>
            </a:r>
            <a:r>
              <a:rPr kumimoji="0" lang="hu-HU" altLang="hu-H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rövidebb jelenségek mérésére (PEAK).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Az átlagolás a csúcsérték és/vagy egy 35 </a:t>
            </a:r>
            <a:r>
              <a:rPr kumimoji="0" lang="hu-HU" altLang="hu-HU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ms-os</a:t>
            </a:r>
            <a:r>
              <a:rPr kumimoji="0" lang="hu-HU" altLang="hu-H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időállandó alapján történik. </a:t>
            </a:r>
            <a:endParaRPr kumimoji="0" lang="hu-HU" altLang="hu-H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43608" y="6252308"/>
            <a:ext cx="33580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0" i="1" u="none" strike="noStrike" cap="none" normalizeH="0" baseline="0" dirty="0" smtClean="0">
                <a:ln>
                  <a:noFill/>
                </a:ln>
                <a:solidFill>
                  <a:srgbClr val="325F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</a:t>
            </a:r>
            <a:r>
              <a:rPr kumimoji="0" lang="hu-HU" altLang="hu-HU" b="0" i="1" u="none" strike="noStrike" cap="none" normalizeH="0" baseline="0" dirty="0" err="1" smtClean="0">
                <a:ln>
                  <a:noFill/>
                </a:ln>
                <a:solidFill>
                  <a:srgbClr val="325F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külöböző</a:t>
            </a:r>
            <a:r>
              <a:rPr kumimoji="0" lang="hu-HU" altLang="hu-HU" b="0" i="1" u="none" strike="noStrike" cap="none" normalizeH="0" baseline="0" dirty="0" smtClean="0">
                <a:ln>
                  <a:noFill/>
                </a:ln>
                <a:solidFill>
                  <a:srgbClr val="325F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időablakok lefutása.</a:t>
            </a:r>
            <a:endParaRPr kumimoji="0" lang="hu-HU" alt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 flipH="1">
            <a:off x="3275856" y="367276"/>
            <a:ext cx="168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Integrálási idő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9986709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églalap 1"/>
          <p:cNvSpPr>
            <a:spLocks noChangeArrowheads="1"/>
          </p:cNvSpPr>
          <p:nvPr/>
        </p:nvSpPr>
        <p:spPr bwMode="auto">
          <a:xfrm>
            <a:off x="468313" y="404813"/>
            <a:ext cx="7815262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smtClean="0"/>
              <a:t>Frekvenciafüggő szubjektív </a:t>
            </a:r>
            <a:r>
              <a:rPr lang="hu-HU" b="1" dirty="0"/>
              <a:t>érzet </a:t>
            </a:r>
            <a:r>
              <a:rPr lang="hu-HU" b="1" dirty="0" smtClean="0"/>
              <a:t>közelítése </a:t>
            </a:r>
            <a:r>
              <a:rPr lang="hu-HU" b="1" dirty="0"/>
              <a:t>objektív mérőszámmal</a:t>
            </a:r>
          </a:p>
          <a:p>
            <a:endParaRPr lang="hu-HU" dirty="0"/>
          </a:p>
          <a:p>
            <a:r>
              <a:rPr lang="hu-HU" b="1" dirty="0"/>
              <a:t>lineáris (LIN)</a:t>
            </a:r>
          </a:p>
          <a:p>
            <a:endParaRPr lang="hu-HU" b="1" i="1" dirty="0"/>
          </a:p>
          <a:p>
            <a:r>
              <a:rPr lang="hu-HU" dirty="0"/>
              <a:t>A nemzetközileg szabványosított súlyozó görbék közelítik a hallás érzékenységét, </a:t>
            </a:r>
          </a:p>
          <a:p>
            <a:r>
              <a:rPr lang="hu-HU" dirty="0"/>
              <a:t>és aszerint súlyozzák a frekvenciakomponenseket. </a:t>
            </a:r>
            <a:endParaRPr lang="hu-HU" i="1" dirty="0"/>
          </a:p>
          <a:p>
            <a:r>
              <a:rPr lang="hu-HU" b="1" dirty="0"/>
              <a:t>dB(A) súlyozás</a:t>
            </a:r>
            <a:endParaRPr lang="hu-HU" i="1" dirty="0"/>
          </a:p>
          <a:p>
            <a:r>
              <a:rPr lang="hu-HU" dirty="0"/>
              <a:t>Kis hangnyomásszinteknél használható.</a:t>
            </a:r>
            <a:endParaRPr lang="hu-HU" i="1" dirty="0"/>
          </a:p>
          <a:p>
            <a:r>
              <a:rPr lang="hu-HU" b="1" dirty="0"/>
              <a:t>dB(B) súlyozás</a:t>
            </a:r>
            <a:endParaRPr lang="hu-HU" i="1" dirty="0"/>
          </a:p>
          <a:p>
            <a:r>
              <a:rPr lang="hu-HU" dirty="0"/>
              <a:t>Hasonló célú és lefutású görbe, de </a:t>
            </a:r>
          </a:p>
          <a:p>
            <a:r>
              <a:rPr lang="hu-HU" dirty="0"/>
              <a:t>közepes hangnyomásszinteknél használható.</a:t>
            </a:r>
            <a:endParaRPr lang="hu-HU" i="1" dirty="0"/>
          </a:p>
          <a:p>
            <a:r>
              <a:rPr lang="hu-HU" b="1" dirty="0"/>
              <a:t> dB(C) súlyozás</a:t>
            </a:r>
            <a:endParaRPr lang="hu-HU" i="1" dirty="0"/>
          </a:p>
          <a:p>
            <a:r>
              <a:rPr lang="hu-HU" dirty="0"/>
              <a:t>Nagy hangnyomásszinteknél használandó, </a:t>
            </a:r>
          </a:p>
          <a:p>
            <a:r>
              <a:rPr lang="hu-HU" dirty="0"/>
              <a:t>amikor már a nagyszintű azonos hangosságú </a:t>
            </a:r>
          </a:p>
          <a:p>
            <a:r>
              <a:rPr lang="hu-HU" dirty="0"/>
              <a:t>görbéket kell közelíteni. </a:t>
            </a:r>
          </a:p>
          <a:p>
            <a:r>
              <a:rPr lang="hu-HU" b="1" dirty="0"/>
              <a:t>dB(D) súlyozás</a:t>
            </a:r>
            <a:endParaRPr lang="hu-HU" i="1" dirty="0"/>
          </a:p>
          <a:p>
            <a:r>
              <a:rPr lang="hu-HU" dirty="0"/>
              <a:t>(Előzőek </a:t>
            </a:r>
            <a:r>
              <a:rPr lang="hu-HU" dirty="0" err="1"/>
              <a:t>színuszra</a:t>
            </a:r>
            <a:r>
              <a:rPr lang="hu-HU" dirty="0"/>
              <a:t> </a:t>
            </a:r>
            <a:r>
              <a:rPr lang="hu-HU" dirty="0" err="1"/>
              <a:t>vonatkoznak,zajokra</a:t>
            </a:r>
            <a:r>
              <a:rPr lang="hu-HU" dirty="0"/>
              <a:t> nem </a:t>
            </a:r>
          </a:p>
          <a:p>
            <a:r>
              <a:rPr lang="hu-HU" dirty="0"/>
              <a:t>pontos az eredményük.)</a:t>
            </a:r>
          </a:p>
          <a:p>
            <a:r>
              <a:rPr lang="hu-HU" dirty="0"/>
              <a:t>repülőgépmérésekhez. 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b="1" dirty="0"/>
              <a:t>Hangosságszint mérés (</a:t>
            </a:r>
            <a:r>
              <a:rPr lang="hu-HU" b="1" dirty="0" err="1"/>
              <a:t>Son</a:t>
            </a:r>
            <a:r>
              <a:rPr lang="hu-HU" b="1" dirty="0"/>
              <a:t>) – </a:t>
            </a:r>
            <a:r>
              <a:rPr lang="hu-HU" dirty="0"/>
              <a:t>periférikus hallásmodell alapján</a:t>
            </a:r>
          </a:p>
        </p:txBody>
      </p:sp>
      <p:pic>
        <p:nvPicPr>
          <p:cNvPr id="101379" name="Kép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2276475"/>
            <a:ext cx="360045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D5F05-CAC9-41AF-A8AC-D7811AD251B2}" type="slidenum">
              <a:rPr lang="hu-HU" smtClean="0"/>
              <a:pPr>
                <a:defRPr/>
              </a:pPr>
              <a:t>84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zövegdoboz 7"/>
          <p:cNvSpPr txBox="1">
            <a:spLocks noChangeArrowheads="1"/>
          </p:cNvSpPr>
          <p:nvPr/>
        </p:nvSpPr>
        <p:spPr bwMode="auto">
          <a:xfrm>
            <a:off x="2124075" y="6488113"/>
            <a:ext cx="4751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>
                <a:latin typeface="Calibri" pitchFamily="34" charset="0"/>
              </a:rPr>
              <a:t>Mérési pont: Lelátón, (hátul középen) </a:t>
            </a:r>
          </a:p>
        </p:txBody>
      </p:sp>
      <p:sp>
        <p:nvSpPr>
          <p:cNvPr id="100355" name="Szövegdoboz 8"/>
          <p:cNvSpPr txBox="1">
            <a:spLocks noChangeArrowheads="1"/>
          </p:cNvSpPr>
          <p:nvPr/>
        </p:nvSpPr>
        <p:spPr bwMode="auto">
          <a:xfrm>
            <a:off x="468313" y="260350"/>
            <a:ext cx="74882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 sz="2400" b="1">
                <a:latin typeface="Calibri" pitchFamily="34" charset="0"/>
              </a:rPr>
              <a:t>Akusztikai zajszint mérés: </a:t>
            </a:r>
          </a:p>
          <a:p>
            <a:r>
              <a:rPr lang="hu-HU" altLang="hu-HU" sz="2400">
                <a:latin typeface="Calibri" pitchFamily="34" charset="0"/>
              </a:rPr>
              <a:t>SPORT 11 , „Rock and Magic” gyermek táncverseny </a:t>
            </a:r>
          </a:p>
        </p:txBody>
      </p:sp>
      <p:sp>
        <p:nvSpPr>
          <p:cNvPr id="100356" name="Szövegdoboz 7"/>
          <p:cNvSpPr txBox="1">
            <a:spLocks noChangeArrowheads="1"/>
          </p:cNvSpPr>
          <p:nvPr/>
        </p:nvSpPr>
        <p:spPr bwMode="auto">
          <a:xfrm>
            <a:off x="395288" y="1341438"/>
            <a:ext cx="5472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>
                <a:latin typeface="Calibri" pitchFamily="34" charset="0"/>
              </a:rPr>
              <a:t>Részletes  mérési eredmények:</a:t>
            </a:r>
          </a:p>
        </p:txBody>
      </p:sp>
      <p:pic>
        <p:nvPicPr>
          <p:cNvPr id="1003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989138"/>
            <a:ext cx="8569325" cy="427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676586"/>
            <a:ext cx="85104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/>
              <a:t>Hangszoró</a:t>
            </a:r>
            <a:r>
              <a:rPr lang="hu-HU" sz="2400" b="1" dirty="0"/>
              <a:t>, fejhallgató </a:t>
            </a:r>
            <a:r>
              <a:rPr lang="hu-HU" sz="2400" dirty="0"/>
              <a:t>(</a:t>
            </a:r>
            <a:r>
              <a:rPr lang="hu-HU" sz="2400" dirty="0" err="1"/>
              <a:t>headphone</a:t>
            </a:r>
            <a:r>
              <a:rPr lang="hu-HU" sz="2400" dirty="0"/>
              <a:t>), </a:t>
            </a:r>
            <a:r>
              <a:rPr lang="hu-HU" sz="2400" b="1" dirty="0"/>
              <a:t>fülhallgató </a:t>
            </a:r>
            <a:r>
              <a:rPr lang="hu-HU" sz="2400" dirty="0"/>
              <a:t>(</a:t>
            </a:r>
            <a:r>
              <a:rPr lang="hu-HU" sz="2400" dirty="0" err="1"/>
              <a:t>insert</a:t>
            </a:r>
            <a:r>
              <a:rPr lang="hu-HU" sz="2400" dirty="0"/>
              <a:t> </a:t>
            </a:r>
            <a:r>
              <a:rPr lang="hu-HU" sz="2400" dirty="0" err="1"/>
              <a:t>earphone</a:t>
            </a:r>
            <a:r>
              <a:rPr lang="hu-HU" sz="2400" dirty="0"/>
              <a:t>, </a:t>
            </a:r>
            <a:endParaRPr lang="hu-HU" sz="2400" dirty="0" smtClean="0"/>
          </a:p>
          <a:p>
            <a:r>
              <a:rPr lang="hu-HU" sz="2400" dirty="0"/>
              <a:t>	</a:t>
            </a:r>
            <a:r>
              <a:rPr lang="hu-HU" sz="2400" dirty="0" smtClean="0"/>
              <a:t>						in-</a:t>
            </a:r>
            <a:r>
              <a:rPr lang="hu-HU" sz="2400" dirty="0" err="1" smtClean="0"/>
              <a:t>ear</a:t>
            </a:r>
            <a:r>
              <a:rPr lang="hu-HU" sz="2400" dirty="0" smtClean="0"/>
              <a:t> </a:t>
            </a:r>
            <a:r>
              <a:rPr lang="hu-HU" sz="2400" dirty="0" err="1"/>
              <a:t>phone</a:t>
            </a:r>
            <a:r>
              <a:rPr lang="hu-HU" sz="2400" dirty="0"/>
              <a:t>), </a:t>
            </a:r>
          </a:p>
          <a:p>
            <a:endParaRPr lang="en-US" dirty="0"/>
          </a:p>
        </p:txBody>
      </p:sp>
      <p:sp>
        <p:nvSpPr>
          <p:cNvPr id="3" name="Szövegdoboz 2"/>
          <p:cNvSpPr txBox="1"/>
          <p:nvPr/>
        </p:nvSpPr>
        <p:spPr>
          <a:xfrm>
            <a:off x="283170" y="1988840"/>
            <a:ext cx="8489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elektromos jel 			 mechanikai rezgés 	        hangtérben terjedő hang</a:t>
            </a:r>
          </a:p>
          <a:p>
            <a:endParaRPr lang="en-US" dirty="0"/>
          </a:p>
        </p:txBody>
      </p:sp>
      <p:cxnSp>
        <p:nvCxnSpPr>
          <p:cNvPr id="4" name="Egyenes összekötő nyíllal 3"/>
          <p:cNvCxnSpPr/>
          <p:nvPr/>
        </p:nvCxnSpPr>
        <p:spPr>
          <a:xfrm>
            <a:off x="1979712" y="2204864"/>
            <a:ext cx="187166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nyíllal 4"/>
          <p:cNvCxnSpPr/>
          <p:nvPr/>
        </p:nvCxnSpPr>
        <p:spPr>
          <a:xfrm flipV="1">
            <a:off x="5868144" y="2207007"/>
            <a:ext cx="364399" cy="15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286082" y="2635171"/>
            <a:ext cx="8921930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i="1" dirty="0" smtClean="0"/>
          </a:p>
          <a:p>
            <a:r>
              <a:rPr lang="hu-HU" b="1" dirty="0" err="1" smtClean="0"/>
              <a:t>Hangszoró</a:t>
            </a:r>
            <a:r>
              <a:rPr lang="hu-HU" b="1" dirty="0" smtClean="0"/>
              <a:t>:</a:t>
            </a:r>
          </a:p>
          <a:p>
            <a:r>
              <a:rPr lang="hu-HU" dirty="0" smtClean="0"/>
              <a:t>Lejátszás </a:t>
            </a:r>
            <a:r>
              <a:rPr lang="hu-HU" dirty="0"/>
              <a:t>során az adott helységben lévő hangsugárzók átvitele és a </a:t>
            </a:r>
            <a:r>
              <a:rPr lang="hu-HU" dirty="0" smtClean="0"/>
              <a:t>helység </a:t>
            </a:r>
            <a:r>
              <a:rPr lang="hu-HU" dirty="0"/>
              <a:t>teremakusztikája </a:t>
            </a:r>
            <a:endParaRPr lang="hu-HU" dirty="0" smtClean="0"/>
          </a:p>
          <a:p>
            <a:r>
              <a:rPr lang="hu-HU" dirty="0" smtClean="0"/>
              <a:t>határozza </a:t>
            </a:r>
            <a:r>
              <a:rPr lang="hu-HU" dirty="0"/>
              <a:t>meg a végső hangélményt</a:t>
            </a:r>
            <a:r>
              <a:rPr lang="hu-HU" dirty="0" smtClean="0"/>
              <a:t>.</a:t>
            </a:r>
          </a:p>
          <a:p>
            <a:r>
              <a:rPr lang="hu-HU" sz="1600" dirty="0" smtClean="0"/>
              <a:t>Ennek </a:t>
            </a:r>
            <a:r>
              <a:rPr lang="hu-HU" sz="1600" dirty="0"/>
              <a:t>része, hogy </a:t>
            </a:r>
            <a:r>
              <a:rPr lang="hu-HU" sz="1600" b="1" dirty="0"/>
              <a:t>a csatornák között természetes áthallás </a:t>
            </a:r>
            <a:r>
              <a:rPr lang="hu-HU" sz="1600" dirty="0"/>
              <a:t>legyen (ún. keresztáthallás), </a:t>
            </a:r>
            <a:endParaRPr lang="hu-HU" sz="1600" dirty="0" smtClean="0"/>
          </a:p>
          <a:p>
            <a:r>
              <a:rPr lang="hu-HU" sz="1600" dirty="0" smtClean="0"/>
              <a:t>hiszen </a:t>
            </a:r>
            <a:r>
              <a:rPr lang="hu-HU" sz="1600" dirty="0"/>
              <a:t>a bal hangsugárzóból érkező hang eljut a bal fülbe és valamivel később a jobb fülbe is, és viszont. </a:t>
            </a:r>
            <a:endParaRPr lang="hu-HU" sz="1600" dirty="0" smtClean="0"/>
          </a:p>
          <a:p>
            <a:endParaRPr lang="hu-HU" b="1" dirty="0" smtClean="0"/>
          </a:p>
          <a:p>
            <a:r>
              <a:rPr lang="hu-HU" b="1" dirty="0" smtClean="0"/>
              <a:t>Fejhallgató: </a:t>
            </a:r>
            <a:r>
              <a:rPr lang="hu-HU" dirty="0" smtClean="0"/>
              <a:t>a </a:t>
            </a:r>
            <a:r>
              <a:rPr lang="hu-HU" dirty="0"/>
              <a:t>fejre illeszkedik, a fület többé-kevésbé </a:t>
            </a:r>
            <a:r>
              <a:rPr lang="hu-HU" dirty="0" smtClean="0"/>
              <a:t>betakarja.</a:t>
            </a:r>
          </a:p>
          <a:p>
            <a:r>
              <a:rPr lang="hu-HU" b="1" dirty="0" smtClean="0"/>
              <a:t>Fülhallgató:</a:t>
            </a:r>
            <a:r>
              <a:rPr lang="hu-HU" dirty="0" smtClean="0"/>
              <a:t> a </a:t>
            </a:r>
            <a:r>
              <a:rPr lang="hu-HU" dirty="0"/>
              <a:t>hallójárat bemenetéhez, a fülkagylóba illesztjük. </a:t>
            </a:r>
            <a:endParaRPr lang="hu-HU" dirty="0" smtClean="0"/>
          </a:p>
          <a:p>
            <a:r>
              <a:rPr lang="hu-HU" b="1" dirty="0" smtClean="0"/>
              <a:t>megszűnik </a:t>
            </a:r>
            <a:r>
              <a:rPr lang="hu-HU" b="1" dirty="0"/>
              <a:t>a keresztát</a:t>
            </a:r>
            <a:r>
              <a:rPr lang="hu-HU" dirty="0"/>
              <a:t>hallás: a bal csatorna csak a bal fület, a jobb csak a jobb fület fogja </a:t>
            </a:r>
            <a:endParaRPr lang="hu-HU" dirty="0" smtClean="0"/>
          </a:p>
          <a:p>
            <a:r>
              <a:rPr lang="hu-HU" dirty="0" smtClean="0"/>
              <a:t>gerjeszteni</a:t>
            </a:r>
            <a:r>
              <a:rPr lang="hu-HU" dirty="0"/>
              <a:t>. Továbbá, a fejmozgatásával szerzett információ, mely normál szabadtéri hallásnál </a:t>
            </a:r>
            <a:endParaRPr lang="hu-HU" dirty="0" smtClean="0"/>
          </a:p>
          <a:p>
            <a:r>
              <a:rPr lang="hu-HU" dirty="0" smtClean="0"/>
              <a:t>jelen </a:t>
            </a:r>
            <a:r>
              <a:rPr lang="hu-HU" dirty="0"/>
              <a:t>van, </a:t>
            </a:r>
            <a:r>
              <a:rPr lang="hu-HU" dirty="0" smtClean="0"/>
              <a:t>elveszik.</a:t>
            </a:r>
          </a:p>
          <a:p>
            <a:r>
              <a:rPr lang="hu-HU" dirty="0" smtClean="0"/>
              <a:t>A megfelelő hangérzetet jelfeldolgozási algoritmusokkal, </a:t>
            </a:r>
            <a:r>
              <a:rPr lang="hu-HU" dirty="0"/>
              <a:t>mint pld. az emberi fül átviteli </a:t>
            </a:r>
            <a:endParaRPr lang="hu-HU" dirty="0" smtClean="0"/>
          </a:p>
          <a:p>
            <a:r>
              <a:rPr lang="hu-HU" dirty="0" smtClean="0"/>
              <a:t>függvényének reprodukciójával oldják meg.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86831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468313" y="1125122"/>
            <a:ext cx="316798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hu-HU" sz="2000" dirty="0" smtClean="0">
                <a:solidFill>
                  <a:srgbClr val="000000"/>
                </a:solidFill>
                <a:cs typeface="Times New Roman" pitchFamily="18" charset="0"/>
              </a:rPr>
              <a:t>érzékenységének </a:t>
            </a:r>
            <a:r>
              <a:rPr lang="hu-HU" sz="2000" dirty="0">
                <a:solidFill>
                  <a:srgbClr val="000000"/>
                </a:solidFill>
                <a:cs typeface="Times New Roman" pitchFamily="18" charset="0"/>
              </a:rPr>
              <a:t>definíciója:</a:t>
            </a:r>
            <a:endParaRPr lang="hu-HU" sz="2000" dirty="0"/>
          </a:p>
          <a:p>
            <a:pPr eaLnBrk="0" hangingPunct="0"/>
            <a:endParaRPr lang="hu-HU" dirty="0"/>
          </a:p>
        </p:txBody>
      </p:sp>
      <p:graphicFrame>
        <p:nvGraphicFramePr>
          <p:cNvPr id="15362" name="Objektum 2"/>
          <p:cNvGraphicFramePr>
            <a:graphicFrameLocks noChangeAspect="1"/>
          </p:cNvGraphicFramePr>
          <p:nvPr/>
        </p:nvGraphicFramePr>
        <p:xfrm>
          <a:off x="2051050" y="2420938"/>
          <a:ext cx="3529013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3" imgW="1409088" imgH="431613" progId="Equation.3">
                  <p:embed/>
                </p:oleObj>
              </mc:Choice>
              <mc:Fallback>
                <p:oleObj name="Equation" r:id="rId3" imgW="1409088" imgH="431613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420938"/>
                        <a:ext cx="3529013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-36513" y="4271963"/>
            <a:ext cx="9290051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hu-HU" sz="120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hu-HU" sz="2000">
                <a:solidFill>
                  <a:srgbClr val="000000"/>
                </a:solidFill>
                <a:cs typeface="Times New Roman" pitchFamily="18" charset="0"/>
              </a:rPr>
              <a:t>ahol p valamilyen üregben mért hangnyomás, U pedig a gerjesztő feszültség.</a:t>
            </a:r>
          </a:p>
          <a:p>
            <a:endParaRPr lang="hu-HU" sz="1600"/>
          </a:p>
          <a:p>
            <a:endParaRPr lang="hu-HU" sz="1600"/>
          </a:p>
          <a:p>
            <a:r>
              <a:rPr lang="hu-HU" sz="1600"/>
              <a:t>Az érzékenységet 1 kHz-en, dB-ben (1mW-ra) szoktuk megadni. Minél nagyobb az eszköz érzékenysége, annál nagyobb hangerősséget tud produkálni azonos bementő feszültség mellett. Az érzékenység frekvenciamenete az átviteli karakterisztika.</a:t>
            </a:r>
          </a:p>
          <a:p>
            <a:endParaRPr lang="hu-HU" sz="1600" i="1"/>
          </a:p>
          <a:p>
            <a:r>
              <a:rPr lang="hu-HU" sz="1600"/>
              <a:t>Méréskor a fejhallgatót megfelelő módon le kell zárni.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D06A72-36B3-41EE-8C33-B2140FAD0241}" type="slidenum">
              <a:rPr lang="hu-HU" smtClean="0"/>
              <a:pPr>
                <a:defRPr/>
              </a:pPr>
              <a:t>87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zövegdoboz 1"/>
          <p:cNvSpPr txBox="1">
            <a:spLocks noChangeArrowheads="1"/>
          </p:cNvSpPr>
          <p:nvPr/>
        </p:nvSpPr>
        <p:spPr bwMode="auto">
          <a:xfrm>
            <a:off x="251520" y="260648"/>
            <a:ext cx="63502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1" dirty="0"/>
              <a:t>Hangszórók</a:t>
            </a:r>
          </a:p>
          <a:p>
            <a:endParaRPr lang="hu-HU" b="1" i="1" dirty="0"/>
          </a:p>
          <a:p>
            <a:endParaRPr lang="hu-HU" dirty="0"/>
          </a:p>
          <a:p>
            <a:r>
              <a:rPr lang="hu-HU" dirty="0"/>
              <a:t> Az aktív hangszórók jelerősítő elektronikával vannak egybeépítve.</a:t>
            </a:r>
            <a:endParaRPr lang="hu-HU" i="1" dirty="0"/>
          </a:p>
          <a:p>
            <a:r>
              <a:rPr lang="hu-HU" b="1" dirty="0"/>
              <a:t> A dinamikus hangszóró</a:t>
            </a:r>
            <a:r>
              <a:rPr lang="hu-HU" dirty="0"/>
              <a:t> a leggyakrabban használt hangsugárzó. </a:t>
            </a:r>
          </a:p>
          <a:p>
            <a:r>
              <a:rPr lang="hu-HU" dirty="0"/>
              <a:t>Állandó légrésű mágneskör található benne, </a:t>
            </a:r>
          </a:p>
          <a:p>
            <a:r>
              <a:rPr lang="hu-HU" dirty="0"/>
              <a:t>melyben sugárirányú (kifelé mutató) erőtér alakul</a:t>
            </a:r>
          </a:p>
          <a:p>
            <a:r>
              <a:rPr lang="hu-HU" dirty="0"/>
              <a:t> ki. </a:t>
            </a:r>
          </a:p>
          <a:p>
            <a:r>
              <a:rPr lang="hu-HU" dirty="0"/>
              <a:t>A lengő tekercs ebben tengelyirányú mozgást </a:t>
            </a:r>
          </a:p>
          <a:p>
            <a:r>
              <a:rPr lang="hu-HU" dirty="0"/>
              <a:t>végez, így a hozzá kapcsolt membrán is. </a:t>
            </a:r>
          </a:p>
          <a:p>
            <a:r>
              <a:rPr lang="hu-HU" dirty="0"/>
              <a:t>A membrán általában papír, műanyag anyagú. </a:t>
            </a:r>
          </a:p>
          <a:p>
            <a:r>
              <a:rPr lang="hu-HU" dirty="0"/>
              <a:t>Az állandó mágnest alul és felül lágyvas lemezek </a:t>
            </a:r>
          </a:p>
          <a:p>
            <a:r>
              <a:rPr lang="hu-HU" dirty="0"/>
              <a:t>tartják, melyek mágnesesen vezetők. </a:t>
            </a:r>
          </a:p>
          <a:p>
            <a:r>
              <a:rPr lang="hu-HU" dirty="0"/>
              <a:t>Ehhez van rögzítve a vaskosár, amelyhez a </a:t>
            </a:r>
          </a:p>
          <a:p>
            <a:r>
              <a:rPr lang="hu-HU" dirty="0"/>
              <a:t>membránt rugalmasan rögzítjük: felül a </a:t>
            </a:r>
            <a:r>
              <a:rPr lang="hu-HU" dirty="0" err="1"/>
              <a:t>rim</a:t>
            </a:r>
            <a:r>
              <a:rPr lang="hu-HU" dirty="0"/>
              <a:t>, </a:t>
            </a:r>
          </a:p>
          <a:p>
            <a:r>
              <a:rPr lang="hu-HU" dirty="0"/>
              <a:t>alul a pille biztosítja a rugalmas elmozdulást. </a:t>
            </a:r>
          </a:p>
          <a:p>
            <a:r>
              <a:rPr lang="hu-HU" dirty="0"/>
              <a:t>Ez általában hajlított papír vagy gumi.</a:t>
            </a:r>
          </a:p>
          <a:p>
            <a:r>
              <a:rPr lang="hu-HU" dirty="0"/>
              <a:t> A lengőcséve kivezetéseire kerül az elektromos </a:t>
            </a:r>
          </a:p>
          <a:p>
            <a:r>
              <a:rPr lang="hu-HU" dirty="0"/>
              <a:t>gerjesztés,</a:t>
            </a:r>
          </a:p>
          <a:p>
            <a:r>
              <a:rPr lang="hu-HU" dirty="0"/>
              <a:t> a kivezetések általában a membránra vannak </a:t>
            </a:r>
          </a:p>
          <a:p>
            <a:r>
              <a:rPr lang="hu-HU" dirty="0"/>
              <a:t>ragasztva.</a:t>
            </a:r>
            <a:endParaRPr lang="hu-HU" i="1" dirty="0"/>
          </a:p>
        </p:txBody>
      </p:sp>
      <p:pic>
        <p:nvPicPr>
          <p:cNvPr id="102405" name="Kép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7284" y="2420888"/>
            <a:ext cx="4126715" cy="449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973A6-6047-4BF5-B7F7-09744D279A5F}" type="slidenum">
              <a:rPr lang="hu-HU" smtClean="0"/>
              <a:pPr>
                <a:defRPr/>
              </a:pPr>
              <a:t>88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églalap 1"/>
          <p:cNvSpPr>
            <a:spLocks noChangeArrowheads="1"/>
          </p:cNvSpPr>
          <p:nvPr/>
        </p:nvSpPr>
        <p:spPr bwMode="auto">
          <a:xfrm>
            <a:off x="611560" y="260648"/>
            <a:ext cx="8208963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 dirty="0"/>
              <a:t>Jellemzők:</a:t>
            </a:r>
          </a:p>
          <a:p>
            <a:endParaRPr lang="hu-HU" sz="2000" b="1" dirty="0"/>
          </a:p>
          <a:p>
            <a:r>
              <a:rPr lang="hu-HU" sz="2000" b="1" dirty="0"/>
              <a:t>Hatásfok 		</a:t>
            </a:r>
            <a:endParaRPr lang="hu-HU" sz="2000" i="1" dirty="0"/>
          </a:p>
          <a:p>
            <a:r>
              <a:rPr lang="hu-HU" sz="2000" dirty="0"/>
              <a:t>η = </a:t>
            </a:r>
            <a:r>
              <a:rPr lang="hu-HU" sz="2000" dirty="0" err="1"/>
              <a:t>P</a:t>
            </a:r>
            <a:r>
              <a:rPr lang="hu-HU" sz="2000" baseline="-25000" dirty="0" err="1"/>
              <a:t>akusztikai</a:t>
            </a:r>
            <a:r>
              <a:rPr lang="hu-HU" sz="2000" dirty="0"/>
              <a:t>/</a:t>
            </a:r>
            <a:r>
              <a:rPr lang="hu-HU" sz="2000" dirty="0" err="1"/>
              <a:t>P</a:t>
            </a:r>
            <a:r>
              <a:rPr lang="hu-HU" sz="2000" baseline="-25000" dirty="0" err="1"/>
              <a:t>elektromos</a:t>
            </a:r>
            <a:r>
              <a:rPr lang="hu-HU" sz="2000" dirty="0"/>
              <a:t> ≅ 1…2%	</a:t>
            </a:r>
            <a:r>
              <a:rPr lang="hu-HU" sz="1600" dirty="0" smtClean="0"/>
              <a:t>ahol P a teljesítmény.</a:t>
            </a:r>
            <a:endParaRPr lang="hu-HU" sz="1600" dirty="0"/>
          </a:p>
          <a:p>
            <a:r>
              <a:rPr lang="hu-HU" sz="1600" dirty="0" smtClean="0"/>
              <a:t>Probléma!!!</a:t>
            </a:r>
            <a:endParaRPr lang="hu-HU" sz="1600" dirty="0"/>
          </a:p>
          <a:p>
            <a:endParaRPr lang="hu-HU" sz="2000" dirty="0"/>
          </a:p>
          <a:p>
            <a:r>
              <a:rPr lang="hu-HU" sz="2000" b="1" dirty="0"/>
              <a:t>Frekvencia-átviteli sávszélesség</a:t>
            </a:r>
            <a:endParaRPr lang="hu-HU" sz="2000" i="1" dirty="0"/>
          </a:p>
          <a:p>
            <a:r>
              <a:rPr lang="hu-HU" sz="1600" dirty="0"/>
              <a:t>A frekvencia-átviteli sávszélesség mindig a ±3 dB-es erősítőcsökkenési pontokhoz tartozó határfrekvenciák Hz-</a:t>
            </a:r>
            <a:r>
              <a:rPr lang="hu-HU" sz="1600" dirty="0" err="1"/>
              <a:t>ben</a:t>
            </a:r>
            <a:r>
              <a:rPr lang="hu-HU" sz="1600" dirty="0"/>
              <a:t> megadott értéke és az átviteli karakterisztika e sávon belüli ingadozásának a tűréshatára ±dB-ben kifejezve.</a:t>
            </a:r>
            <a:endParaRPr lang="hu-HU" sz="1600" i="1" dirty="0"/>
          </a:p>
          <a:p>
            <a:r>
              <a:rPr lang="hu-HU" sz="2000" b="1" dirty="0"/>
              <a:t>Jel-zaj viszony</a:t>
            </a:r>
            <a:endParaRPr lang="hu-HU" sz="2000" i="1" dirty="0"/>
          </a:p>
          <a:p>
            <a:r>
              <a:rPr lang="hu-HU" sz="1600" dirty="0"/>
              <a:t>legnagyobb szinuszos kimeneti teljesítményhez tartozó kimeneti feszültség, és az erősítőben keletkező zajfeszültség dB-ben kifejezett viszonya.</a:t>
            </a:r>
            <a:endParaRPr lang="hu-HU" sz="1600" i="1" dirty="0"/>
          </a:p>
          <a:p>
            <a:r>
              <a:rPr lang="hu-HU" sz="2000" b="1" dirty="0"/>
              <a:t>Teljes harmonikus torzítás</a:t>
            </a:r>
            <a:endParaRPr lang="hu-HU" sz="2000" i="1" dirty="0"/>
          </a:p>
          <a:p>
            <a:r>
              <a:rPr lang="hu-HU" sz="1600" dirty="0"/>
              <a:t>Az erősítő bemenetére adott tiszta szinuszos hangfrekvenciás jelből - az erősítőn keresztül haladva -, annak áramköreinek a hatására milyen arányban keletkeznek olyan felharmonikusok, amelyek a bemeneten még nem voltak jelen. A teljes harmonikus torzítás az összes felharmonikusra vonatkozó adat, s értékét %-</a:t>
            </a:r>
            <a:r>
              <a:rPr lang="hu-HU" sz="1600" dirty="0" err="1"/>
              <a:t>ban</a:t>
            </a:r>
            <a:r>
              <a:rPr lang="hu-HU" sz="1600" dirty="0"/>
              <a:t> adják meg, az alapharmonikushoz viszonyítva.</a:t>
            </a:r>
            <a:endParaRPr lang="hu-HU" sz="1600" i="1" dirty="0"/>
          </a:p>
          <a:p>
            <a:r>
              <a:rPr lang="hu-HU" sz="2000" b="1" dirty="0"/>
              <a:t>Kimeneti teljesítmény</a:t>
            </a:r>
            <a:endParaRPr lang="hu-HU" sz="2000" i="1" dirty="0"/>
          </a:p>
          <a:p>
            <a:r>
              <a:rPr lang="hu-HU" sz="1600" dirty="0"/>
              <a:t>meghatározott torzítási tényező mellett tetszőleges ideig képes szolgáltatni a névleges szinuszos bemeneti vezérlőfeszültség erősítésekor, teljes kivezérlés esetén.</a:t>
            </a:r>
            <a:endParaRPr lang="hu-HU" sz="1600" i="1" dirty="0"/>
          </a:p>
          <a:p>
            <a:r>
              <a:rPr lang="hu-HU" sz="2000" b="1" dirty="0"/>
              <a:t>Fázismenet, futási idő</a:t>
            </a:r>
            <a:endParaRPr lang="hu-HU" sz="2000" i="1" dirty="0"/>
          </a:p>
          <a:p>
            <a:r>
              <a:rPr lang="hu-HU" sz="1600" dirty="0"/>
              <a:t>A gyártott hifi erősítőkkel szemben az a követelmény, hogy a közvetített hangfrekvenciás sávban minden frekvencián azonos legyen a fázistolás mértéke (pl. 10...18 000 Hz között 90°).</a:t>
            </a:r>
            <a:endParaRPr lang="hu-HU" sz="1600" i="1" dirty="0"/>
          </a:p>
          <a:p>
            <a:endParaRPr lang="hu-HU" sz="1600" i="1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60BB7-C896-4958-90A3-E2CBCB61E155}" type="slidenum">
              <a:rPr lang="hu-HU" smtClean="0"/>
              <a:pPr>
                <a:defRPr/>
              </a:pPr>
              <a:t>89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Fourier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83058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72991" y="332656"/>
            <a:ext cx="907100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átviteli függvény tartalmaz pólusokat és zérusokat(Ray D. 1992)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nazális formáns frekvenciája 250 – 300 Hz, a többi formánshely a képzés helyétől függ</a:t>
            </a:r>
          </a:p>
          <a:p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Antiformáns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helyek alacsony (750 – 1250 Hz), középső (1450 – 2200 Hz) és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magas (3000 Hz fölött) szintén változnak a képzési hellyel. 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Energiájuk jellemzően kisebb mint a magánhangzóké.  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3C1FF-3A81-431B-A301-AABC04725AB3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zövegdoboz 1"/>
          <p:cNvSpPr txBox="1">
            <a:spLocks noChangeArrowheads="1"/>
          </p:cNvSpPr>
          <p:nvPr/>
        </p:nvSpPr>
        <p:spPr bwMode="auto">
          <a:xfrm>
            <a:off x="206375" y="188913"/>
            <a:ext cx="4779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/>
              <a:t>Hangtér befolyása a mérési eredményekre</a:t>
            </a:r>
          </a:p>
        </p:txBody>
      </p:sp>
      <p:pic>
        <p:nvPicPr>
          <p:cNvPr id="104451" name="Picture 2" descr="http://www.akusztikalabor.hu/images/uploads/photo_zen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5975" y="2198688"/>
            <a:ext cx="27813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2" name="Picture 6" descr="http://www.akusztikalabor.hu/images/uploads/photo_csend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205038"/>
            <a:ext cx="2811463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3" name="Szövegdoboz 2"/>
          <p:cNvSpPr txBox="1">
            <a:spLocks noChangeArrowheads="1"/>
          </p:cNvSpPr>
          <p:nvPr/>
        </p:nvSpPr>
        <p:spPr bwMode="auto">
          <a:xfrm>
            <a:off x="539750" y="6451600"/>
            <a:ext cx="82534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szabad hangtér (süket szoba)			              diffúz hangtér (zengő szoba)</a:t>
            </a:r>
          </a:p>
        </p:txBody>
      </p:sp>
      <p:sp>
        <p:nvSpPr>
          <p:cNvPr id="104454" name="Szövegdoboz 3"/>
          <p:cNvSpPr txBox="1">
            <a:spLocks noChangeArrowheads="1"/>
          </p:cNvSpPr>
          <p:nvPr/>
        </p:nvSpPr>
        <p:spPr bwMode="auto">
          <a:xfrm>
            <a:off x="0" y="981075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i="1" dirty="0"/>
              <a:t>Kétszeres távolságban a forrástól 			</a:t>
            </a:r>
            <a:r>
              <a:rPr lang="hu-HU" i="1" dirty="0" smtClean="0"/>
              <a:t>Egyenletes </a:t>
            </a:r>
            <a:r>
              <a:rPr lang="hu-HU" i="1" dirty="0"/>
              <a:t>energiaeloszlás	</a:t>
            </a:r>
          </a:p>
          <a:p>
            <a:r>
              <a:rPr lang="hu-HU" i="1" dirty="0"/>
              <a:t>a nyomás amplitúdó a felére esik 			a hangnyomásszint közel állandó</a:t>
            </a:r>
          </a:p>
          <a:p>
            <a:r>
              <a:rPr lang="hu-HU" i="1" dirty="0"/>
              <a:t>ami -6 dB	 nyomásszint  esést jelent						</a:t>
            </a:r>
          </a:p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F2092C-F7FD-4691-AAE2-A161B9263689}" type="slidenum">
              <a:rPr lang="hu-HU" smtClean="0"/>
              <a:pPr>
                <a:defRPr/>
              </a:pPr>
              <a:t>90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4822</Words>
  <Application>Microsoft Office PowerPoint</Application>
  <PresentationFormat>Diavetítés a képernyőre (4:3 oldalarány)</PresentationFormat>
  <Paragraphs>966</Paragraphs>
  <Slides>90</Slides>
  <Notes>12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90</vt:i4>
      </vt:variant>
    </vt:vector>
  </HeadingPairs>
  <TitlesOfParts>
    <vt:vector size="99" baseType="lpstr">
      <vt:lpstr>Arial</vt:lpstr>
      <vt:lpstr>Calibri</vt:lpstr>
      <vt:lpstr>Cambria Math</vt:lpstr>
      <vt:lpstr>SILManuscript IPA93</vt:lpstr>
      <vt:lpstr>Symbol</vt:lpstr>
      <vt:lpstr>Times New Roman</vt:lpstr>
      <vt:lpstr>Wingdings</vt:lpstr>
      <vt:lpstr>Office-téma</vt:lpstr>
      <vt:lpstr>Equation</vt:lpstr>
      <vt:lpstr>PowerPoint-bemutató</vt:lpstr>
      <vt:lpstr>Második óra végső feladatai</vt:lpstr>
      <vt:lpstr>Feladat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ARTIKULÁCIÓS BÁZIS:  A hangképző szervek jellemző mozgásainak összessége, amelyekkel a nyelvi rendszer elemeit a beszédben megvalósítjuk. A nyelvileg meghatározott artikulációs bázis a normatív anyanyelvi kiejtés feltétele. </vt:lpstr>
      <vt:lpstr>PowerPoint-bemutató</vt:lpstr>
      <vt:lpstr>PowerPoint-bemutató</vt:lpstr>
      <vt:lpstr>PowerPoint-bemutató</vt:lpstr>
      <vt:lpstr>Feladat</vt:lpstr>
      <vt:lpstr>Feladat</vt:lpstr>
      <vt:lpstr>Feladat</vt:lpstr>
      <vt:lpstr>Zörej gerjesztésű mássalhangzók</vt:lpstr>
      <vt:lpstr>Zörej gerjesztésű mássalhangzók</vt:lpstr>
      <vt:lpstr>PowerPoint-bemutató</vt:lpstr>
      <vt:lpstr>Egyes beszédhangok spektruma egy szón belül</vt:lpstr>
      <vt:lpstr>Egyes beszédhangok spektruma egy szón belül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Beszédadatbázsok  Létrehozásuk a véletlenszerű folyamat egyes megvalósulásainak összegyüjtése  Az adatbázisok számítógép segítségével létrehozott,- tárolt és a szükséges magyarázó jegyzetekkel, címkézésekkel és átírásokkal ellátott beszédfelvételek gyűjteményei. </vt:lpstr>
      <vt:lpstr>PowerPoint-bemutató</vt:lpstr>
      <vt:lpstr>PowerPoint-bemutató</vt:lpstr>
      <vt:lpstr>PowerPoint-bemutató</vt:lpstr>
      <vt:lpstr>PowerPoint-bemutató</vt:lpstr>
      <vt:lpstr>PowerPoint-bemutató</vt:lpstr>
      <vt:lpstr>Adatbázis feldolgozási módja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Feladat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Második óra végső feladatai</dc:title>
  <dc:creator>vicsik</dc:creator>
  <cp:lastModifiedBy>Vicsi Klára</cp:lastModifiedBy>
  <cp:revision>25</cp:revision>
  <dcterms:created xsi:type="dcterms:W3CDTF">2020-09-23T16:59:29Z</dcterms:created>
  <dcterms:modified xsi:type="dcterms:W3CDTF">2022-09-29T15:42:37Z</dcterms:modified>
</cp:coreProperties>
</file>